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2" r:id="rId2"/>
    <p:sldId id="261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3" r:id="rId16"/>
    <p:sldId id="270" r:id="rId17"/>
    <p:sldId id="292" r:id="rId18"/>
    <p:sldId id="271" r:id="rId19"/>
    <p:sldId id="279" r:id="rId20"/>
    <p:sldId id="29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3" autoAdjust="0"/>
    <p:restoredTop sz="54289" autoAdjust="0"/>
  </p:normalViewPr>
  <p:slideViewPr>
    <p:cSldViewPr snapToGrid="0">
      <p:cViewPr varScale="1">
        <p:scale>
          <a:sx n="46" d="100"/>
          <a:sy n="46" d="100"/>
        </p:scale>
        <p:origin x="2443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0A6E6-6F54-4A06-901B-F3BF0156AA30}" type="datetimeFigureOut">
              <a:rPr lang="en-GB" smtClean="0"/>
              <a:t>26/11/2020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AAD4D-587D-4102-8B8B-91180A12F3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8557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Understand Stores of Energy - Guided research activity. </a:t>
            </a:r>
            <a:r>
              <a:rPr lang="en-GB" sz="1200" b="1" dirty="0"/>
              <a:t>Section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 (Next slide):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AAD4D-587D-4102-8B8B-91180A12F3F3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758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/>
              <a:t>It's time to get specific and focus on the main part of the subject you are interested in.</a:t>
            </a:r>
          </a:p>
          <a:p>
            <a:endParaRPr lang="en-GB" sz="1200" b="1" dirty="0"/>
          </a:p>
          <a:p>
            <a:r>
              <a:rPr lang="en-GB" sz="1200" b="1" dirty="0"/>
              <a:t>For your research to be useful you are going to need to choose a subject that isn't too large.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 (Next slide):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AAD4D-587D-4102-8B8B-91180A12F3F3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0045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/>
              <a:t>It's time to start taking some notes!</a:t>
            </a:r>
          </a:p>
          <a:p>
            <a:endParaRPr lang="en-GB" sz="1200" b="1" dirty="0"/>
          </a:p>
          <a:p>
            <a:r>
              <a:rPr lang="en-GB" sz="1200" b="1" dirty="0"/>
              <a:t>Collect facts and  images to help you gain the knowledge you need based around your specific subject.</a:t>
            </a:r>
          </a:p>
          <a:p>
            <a:r>
              <a:rPr lang="en-GB" sz="1200" b="1" dirty="0"/>
              <a:t>For your research to be useful you are going to need to choose a subject that isn't too large.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 (Next slide):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AAD4D-587D-4102-8B8B-91180A12F3F3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8321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/>
              <a:t>Things to remember:</a:t>
            </a:r>
          </a:p>
          <a:p>
            <a:endParaRPr lang="en-GB" sz="12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1200" b="1" dirty="0"/>
              <a:t>Take notes in your own words.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1200" b="1" dirty="0"/>
              <a:t>Write bullet points not whole sentences.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1200" b="1" dirty="0"/>
              <a:t>Use quotation marks if you are copying exact quotes.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1200" b="1" dirty="0"/>
              <a:t>Do your best to record where you've got your information from.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 (Next slide):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AAD4D-587D-4102-8B8B-91180A12F3F3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9022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/>
              <a:t>You should have gathered all the information you need, now it is time to be creative and use it.</a:t>
            </a:r>
          </a:p>
          <a:p>
            <a:endParaRPr lang="en-GB" sz="1200" b="1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 (Next slide):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AAD4D-587D-4102-8B8B-91180A12F3F3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22294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You're now ready to complete Activity two and three</a:t>
            </a:r>
            <a:r>
              <a:rPr lang="en-GB" i="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 (Next slide):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AAD4D-587D-4102-8B8B-91180A12F3F3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70273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sz="1200" b="1" dirty="0"/>
              <a:t>You will need to research and prepare a presentation on an innovative, renewable energy source that will work in your local area.</a:t>
            </a:r>
          </a:p>
          <a:p>
            <a:endParaRPr lang="en-GB" sz="1200" dirty="0">
              <a:latin typeface="Arial Rounded MT Bold" panose="020F07040305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 (Next slide):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AAD4D-587D-4102-8B8B-91180A12F3F3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23244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Activity two: Research renewable energy sources and how they have potential to be effective in your local area.</a:t>
            </a:r>
          </a:p>
          <a:p>
            <a:endParaRPr lang="en-GB" sz="12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en-GB" sz="1400" dirty="0">
                <a:latin typeface="Arial Rounded MT Bold" panose="020F0704030504030204" pitchFamily="34" charset="0"/>
              </a:rPr>
              <a:t>Continue your research and display it clearly on the research sheet. </a:t>
            </a:r>
          </a:p>
          <a:p>
            <a:endParaRPr lang="en-GB" sz="1200" dirty="0">
              <a:latin typeface="Arial Rounded MT Bold" panose="020F0704030504030204" pitchFamily="34" charset="0"/>
            </a:endParaRPr>
          </a:p>
          <a:p>
            <a:r>
              <a:rPr lang="en-GB" sz="1200" b="1" dirty="0"/>
              <a:t>Your research check list: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200" dirty="0"/>
              <a:t>Why is it important to use renewable energy sources?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200" dirty="0"/>
              <a:t>Compare how different energy sources work.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200" dirty="0"/>
              <a:t>Are there any environmental factors to consider linked to renewable energy sources?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200" dirty="0"/>
              <a:t>Are there any sources of energy that work in your local area?</a:t>
            </a:r>
          </a:p>
          <a:p>
            <a:endParaRPr lang="en-GB" dirty="0"/>
          </a:p>
          <a:p>
            <a:r>
              <a:rPr lang="en-GB" b="1" dirty="0"/>
              <a:t>Teacher note: </a:t>
            </a:r>
            <a:r>
              <a:rPr lang="en-GB" dirty="0"/>
              <a:t>Students will need their research sheet and pens or pencils to complete this activity.</a:t>
            </a:r>
          </a:p>
          <a:p>
            <a:endParaRPr lang="en-GB" dirty="0"/>
          </a:p>
          <a:p>
            <a:r>
              <a:rPr lang="en-GB" dirty="0"/>
              <a:t>Depending on how much research students do they may need additional paper.</a:t>
            </a:r>
          </a:p>
          <a:p>
            <a:endParaRPr lang="en-GB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 (Next slide):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AAD4D-587D-4102-8B8B-91180A12F3F3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5182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If you're struggling to come up with any ideas of what to research why not try using mind mapping.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If you not sure what mind mapping is have a look at the small mind mapping film that we've got online to help you.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 (Next slide):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AAD4D-587D-4102-8B8B-91180A12F3F3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3947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Activity three: Create and present</a:t>
            </a:r>
            <a:endParaRPr lang="en-GB" sz="105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en-GB" dirty="0"/>
          </a:p>
          <a:p>
            <a:pPr fontAlgn="base"/>
            <a:r>
              <a:rPr lang="en-GB" sz="1200" dirty="0">
                <a:latin typeface="Arial Rounded MT Bold" panose="020F0704030504030204" pitchFamily="34" charset="0"/>
              </a:rPr>
              <a:t>Creative solutions to our energy demands is a goal many are striving for. The U.K. government have a target of reducing carbon emissions by 80% by the year 2050.  </a:t>
            </a:r>
          </a:p>
          <a:p>
            <a:pPr fontAlgn="base"/>
            <a:endParaRPr lang="en-GB" sz="1200" dirty="0">
              <a:latin typeface="Arial Rounded MT Bold" panose="020F0704030504030204" pitchFamily="34" charset="0"/>
            </a:endParaRPr>
          </a:p>
          <a:p>
            <a:pPr fontAlgn="base"/>
            <a:endParaRPr lang="en-GB" sz="1200" dirty="0">
              <a:latin typeface="Arial Rounded MT Bold" panose="020F0704030504030204" pitchFamily="34" charset="0"/>
            </a:endParaRPr>
          </a:p>
          <a:p>
            <a:pPr fontAlgn="base"/>
            <a:r>
              <a:rPr lang="en-GB" sz="1200" dirty="0">
                <a:latin typeface="Arial Rounded MT Bold" panose="020F0704030504030204" pitchFamily="34" charset="0"/>
              </a:rPr>
              <a:t>Based on your research, which type of energy source is best for getting energy to your local area in the future, and why? 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 (Next slide):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AAD4D-587D-4102-8B8B-91180A12F3F3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85801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Task three: Create and present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defTabSz="914400">
              <a:defRPr/>
            </a:pPr>
            <a:r>
              <a:rPr lang="en-GB" sz="1050" b="1" dirty="0"/>
              <a:t>Imagine you are going to present your innovative, renewable energy source idea to the local council.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5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en-GB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 (Next slide):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AAD4D-587D-4102-8B8B-91180A12F3F3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3557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dirty="0"/>
              <a:t>It's all about research.</a:t>
            </a: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b="0" dirty="0"/>
              <a:t>Guided research activity. 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 (Next slide):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AAD4D-587D-4102-8B8B-91180A12F3F3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96243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Activity</a:t>
            </a:r>
            <a:r>
              <a:rPr lang="en-GB" sz="1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 three: Create and present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5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en-GB" sz="1200" dirty="0">
                <a:latin typeface="Arial Rounded MT Bold" panose="020F0704030504030204" pitchFamily="34" charset="0"/>
              </a:rPr>
              <a:t>Using your research, prepare a presentation on innovative renewable energy sources, and what you believe would be best for your local area in the future. Imagine presenting your pitch to the local council.</a:t>
            </a:r>
          </a:p>
          <a:p>
            <a:endParaRPr lang="en-GB" sz="1200" dirty="0">
              <a:latin typeface="Arial Rounded MT Bold" panose="020F0704030504030204" pitchFamily="34" charset="0"/>
            </a:endParaRPr>
          </a:p>
          <a:p>
            <a:endParaRPr lang="en-GB" sz="1200" dirty="0">
              <a:latin typeface="Arial Rounded MT Bold" panose="020F0704030504030204" pitchFamily="34" charset="0"/>
            </a:endParaRPr>
          </a:p>
          <a:p>
            <a:r>
              <a:rPr lang="en-GB" sz="1200" b="1" dirty="0"/>
              <a:t>How to create a good presentation:</a:t>
            </a:r>
          </a:p>
          <a:p>
            <a:endParaRPr lang="en-GB" sz="12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200" b="1" dirty="0"/>
              <a:t>Have a clear and direct message.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200" b="1" dirty="0"/>
              <a:t>Structure - introduction, middle and conclusion.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200" b="1" dirty="0"/>
              <a:t>Support your opinion with facts.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200" b="1" dirty="0"/>
              <a:t>Use pictures and visual aids</a:t>
            </a:r>
            <a:endParaRPr lang="en-GB" sz="1200" dirty="0">
              <a:latin typeface="Arial Rounded MT Bold" panose="020F0704030504030204" pitchFamily="34" charset="0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b="1" dirty="0"/>
              <a:t>Teacher note: </a:t>
            </a:r>
            <a:r>
              <a:rPr lang="en-GB" dirty="0"/>
              <a:t>Students will need their Renewable Energy Presentation activity sheet and pens or pencils to complete this activity.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Students may need additional paper.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GB" dirty="0"/>
          </a:p>
          <a:p>
            <a:r>
              <a:rPr lang="en-GB" dirty="0"/>
              <a:t>Teacher note: Can request a presentation from students by own choice. </a:t>
            </a:r>
          </a:p>
          <a:p>
            <a:r>
              <a:rPr lang="en-GB" dirty="0"/>
              <a:t>Students to work on –</a:t>
            </a:r>
            <a:r>
              <a:rPr lang="en-GB" b="1" dirty="0"/>
              <a:t>’EQ Part 3 Student Presentation’</a:t>
            </a:r>
          </a:p>
          <a:p>
            <a:endParaRPr lang="en-GB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 (Next slide):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AAD4D-587D-4102-8B8B-91180A12F3F3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27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the students.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r>
              <a:rPr lang="en-GB" sz="1200" b="1" dirty="0"/>
              <a:t>Do you know what research is?</a:t>
            </a: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b="0" dirty="0"/>
              <a:t>Guided research activity. 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 (Next slide):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AAD4D-587D-4102-8B8B-91180A12F3F3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3304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/>
              <a:t>It's when you copy down facts from books and websites and put them all together.</a:t>
            </a: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b="0" dirty="0"/>
              <a:t> 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 (Next slide):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AAD4D-587D-4102-8B8B-91180A12F3F3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5037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/>
              <a:t>That's only part of it.</a:t>
            </a: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b="0" dirty="0"/>
              <a:t>Guided research activity. 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 (Next slide):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AAD4D-587D-4102-8B8B-91180A12F3F3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2223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/>
              <a:t>Research is a learning and sharing process.</a:t>
            </a: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Emphasise to the students that what is important is </a:t>
            </a:r>
            <a:r>
              <a:rPr lang="en-GB" b="0" dirty="0"/>
              <a:t>Guided research. 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 (Next slide):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AAD4D-587D-4102-8B8B-91180A12F3F3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4097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/>
              <a:t>Guided research is when we pick a subject that we would like to learn more about and base our research activities on that subject.</a:t>
            </a:r>
          </a:p>
          <a:p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 (Next slide):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AAD4D-587D-4102-8B8B-91180A12F3F3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9510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/>
              <a:t>The first step is to start exploring the subject you have chosen.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 (Next slide):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AAD4D-587D-4102-8B8B-91180A12F3F3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9287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/>
              <a:t>Don't worry about taking notes at this point, you're just exploring.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 (Next slide):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AAD4D-587D-4102-8B8B-91180A12F3F3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2671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F7FC-D8AA-4CAA-9DBA-3F0920F7C18A}" type="datetimeFigureOut">
              <a:rPr lang="en-GB" smtClean="0"/>
              <a:t>26/11/2020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B467-996A-4211-A217-261559FFDC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5163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F7FC-D8AA-4CAA-9DBA-3F0920F7C18A}" type="datetimeFigureOut">
              <a:rPr lang="en-GB" smtClean="0"/>
              <a:t>26/11/2020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B467-996A-4211-A217-261559FFDC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0460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F7FC-D8AA-4CAA-9DBA-3F0920F7C18A}" type="datetimeFigureOut">
              <a:rPr lang="en-GB" smtClean="0"/>
              <a:t>26/11/2020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B467-996A-4211-A217-261559FFDC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1075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F7FC-D8AA-4CAA-9DBA-3F0920F7C18A}" type="datetimeFigureOut">
              <a:rPr lang="en-GB" smtClean="0"/>
              <a:t>26/11/2020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B467-996A-4211-A217-261559FFDC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023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F7FC-D8AA-4CAA-9DBA-3F0920F7C18A}" type="datetimeFigureOut">
              <a:rPr lang="en-GB" smtClean="0"/>
              <a:t>26/11/2020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B467-996A-4211-A217-261559FFDC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732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F7FC-D8AA-4CAA-9DBA-3F0920F7C18A}" type="datetimeFigureOut">
              <a:rPr lang="en-GB" smtClean="0"/>
              <a:t>26/11/2020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B467-996A-4211-A217-261559FFDC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4715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F7FC-D8AA-4CAA-9DBA-3F0920F7C18A}" type="datetimeFigureOut">
              <a:rPr lang="en-GB" smtClean="0"/>
              <a:t>26/11/2020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B467-996A-4211-A217-261559FFDC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177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F7FC-D8AA-4CAA-9DBA-3F0920F7C18A}" type="datetimeFigureOut">
              <a:rPr lang="en-GB" smtClean="0"/>
              <a:t>26/11/2020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B467-996A-4211-A217-261559FFDC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7264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F7FC-D8AA-4CAA-9DBA-3F0920F7C18A}" type="datetimeFigureOut">
              <a:rPr lang="en-GB" smtClean="0"/>
              <a:t>26/11/2020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B467-996A-4211-A217-261559FFDC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7761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F7FC-D8AA-4CAA-9DBA-3F0920F7C18A}" type="datetimeFigureOut">
              <a:rPr lang="en-GB" smtClean="0"/>
              <a:t>26/11/2020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B467-996A-4211-A217-261559FFDC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0369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F7FC-D8AA-4CAA-9DBA-3F0920F7C18A}" type="datetimeFigureOut">
              <a:rPr lang="en-GB" smtClean="0"/>
              <a:t>26/11/2020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B467-996A-4211-A217-261559FFDC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8802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3F7FC-D8AA-4CAA-9DBA-3F0920F7C18A}" type="datetimeFigureOut">
              <a:rPr lang="en-GB" smtClean="0"/>
              <a:t>26/11/2020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DB467-996A-4211-A217-261559FFDC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874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AC80026D-AF5F-424D-A1E6-8F102ACD0F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A4300C-3AAD-481D-A519-1B0BF24E4812}"/>
              </a:ext>
            </a:extLst>
          </p:cNvPr>
          <p:cNvSpPr txBox="1"/>
          <p:nvPr/>
        </p:nvSpPr>
        <p:spPr>
          <a:xfrm>
            <a:off x="5093007" y="6048516"/>
            <a:ext cx="3886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VAG Rounded" panose="02000403040000020004" pitchFamily="2" charset="0"/>
              </a:rPr>
              <a:t>tomorrowsengineers.org.uk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114FA-8306-45C4-BED2-7952EAF9352D}"/>
              </a:ext>
            </a:extLst>
          </p:cNvPr>
          <p:cNvSpPr/>
          <p:nvPr/>
        </p:nvSpPr>
        <p:spPr>
          <a:xfrm>
            <a:off x="389156" y="4905218"/>
            <a:ext cx="83656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/>
              <a:t>Understand Stores of Energy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81B186-1006-43D5-B708-55818B706AC2}"/>
              </a:ext>
            </a:extLst>
          </p:cNvPr>
          <p:cNvSpPr/>
          <p:nvPr/>
        </p:nvSpPr>
        <p:spPr>
          <a:xfrm>
            <a:off x="389156" y="5705801"/>
            <a:ext cx="29963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/>
              <a:t>Section 2.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579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57"/>
    </mc:Choice>
    <mc:Fallback xmlns="">
      <p:transition spd="slow" advTm="575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r in the background&#10;&#10;Description automatically generated">
            <a:extLst>
              <a:ext uri="{FF2B5EF4-FFF2-40B4-BE49-F238E27FC236}">
                <a16:creationId xmlns:a16="http://schemas.microsoft.com/office/drawing/2014/main" id="{82372CB7-C532-40A5-86D7-D554C1536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4" name="Picture 3" descr="A picture containing toy, food, shirt&#10;&#10;Description automatically generated">
            <a:extLst>
              <a:ext uri="{FF2B5EF4-FFF2-40B4-BE49-F238E27FC236}">
                <a16:creationId xmlns:a16="http://schemas.microsoft.com/office/drawing/2014/main" id="{D758A2C3-2732-4221-A8C4-E0C694CE20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5153" y="1002643"/>
            <a:ext cx="4852211" cy="6858000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438B9F9C-4C64-4A4D-9A4A-BFD03F40C752}"/>
              </a:ext>
            </a:extLst>
          </p:cNvPr>
          <p:cNvSpPr/>
          <p:nvPr/>
        </p:nvSpPr>
        <p:spPr>
          <a:xfrm rot="15617142" flipV="1">
            <a:off x="3570026" y="367699"/>
            <a:ext cx="3622604" cy="5562198"/>
          </a:xfrm>
          <a:prstGeom prst="wedgeEllipseCallout">
            <a:avLst>
              <a:gd name="adj1" fmla="val -8713"/>
              <a:gd name="adj2" fmla="val 56982"/>
            </a:avLst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01124D-52D6-4490-9A4B-1E0443BFB11C}"/>
              </a:ext>
            </a:extLst>
          </p:cNvPr>
          <p:cNvSpPr/>
          <p:nvPr/>
        </p:nvSpPr>
        <p:spPr>
          <a:xfrm>
            <a:off x="3406792" y="1837217"/>
            <a:ext cx="4597990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/>
              <a:t>It's time to get specific </a:t>
            </a:r>
          </a:p>
          <a:p>
            <a:r>
              <a:rPr lang="en-GB" sz="3600" b="1" dirty="0"/>
              <a:t>and focus on the main </a:t>
            </a:r>
          </a:p>
          <a:p>
            <a:r>
              <a:rPr lang="en-GB" sz="3600" b="1" dirty="0"/>
              <a:t>part of the </a:t>
            </a:r>
          </a:p>
          <a:p>
            <a:r>
              <a:rPr lang="en-GB" sz="3600" b="1" dirty="0"/>
              <a:t>subject you are </a:t>
            </a:r>
          </a:p>
          <a:p>
            <a:r>
              <a:rPr lang="en-GB" sz="3600" b="1" dirty="0"/>
              <a:t>interested in.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49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13"/>
    </mc:Choice>
    <mc:Fallback xmlns="">
      <p:transition spd="slow" advTm="1411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r in the background&#10;&#10;Description automatically generated">
            <a:extLst>
              <a:ext uri="{FF2B5EF4-FFF2-40B4-BE49-F238E27FC236}">
                <a16:creationId xmlns:a16="http://schemas.microsoft.com/office/drawing/2014/main" id="{82372CB7-C532-40A5-86D7-D554C1536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4" name="Picture 3" descr="A picture containing toy, food, shirt&#10;&#10;Description automatically generated">
            <a:extLst>
              <a:ext uri="{FF2B5EF4-FFF2-40B4-BE49-F238E27FC236}">
                <a16:creationId xmlns:a16="http://schemas.microsoft.com/office/drawing/2014/main" id="{D758A2C3-2732-4221-A8C4-E0C694CE20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5153" y="1002643"/>
            <a:ext cx="4852211" cy="6858000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438B9F9C-4C64-4A4D-9A4A-BFD03F40C752}"/>
              </a:ext>
            </a:extLst>
          </p:cNvPr>
          <p:cNvSpPr/>
          <p:nvPr/>
        </p:nvSpPr>
        <p:spPr>
          <a:xfrm rot="15617142" flipV="1">
            <a:off x="3570026" y="367699"/>
            <a:ext cx="3622604" cy="5562198"/>
          </a:xfrm>
          <a:prstGeom prst="wedgeEllipseCallout">
            <a:avLst>
              <a:gd name="adj1" fmla="val -8713"/>
              <a:gd name="adj2" fmla="val 56982"/>
            </a:avLst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01124D-52D6-4490-9A4B-1E0443BFB11C}"/>
              </a:ext>
            </a:extLst>
          </p:cNvPr>
          <p:cNvSpPr/>
          <p:nvPr/>
        </p:nvSpPr>
        <p:spPr>
          <a:xfrm>
            <a:off x="3580413" y="2548633"/>
            <a:ext cx="38390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/>
              <a:t>It's time to start</a:t>
            </a:r>
          </a:p>
          <a:p>
            <a:r>
              <a:rPr lang="en-GB" sz="3600" b="1" dirty="0"/>
              <a:t>taking some notes!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931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3"/>
    </mc:Choice>
    <mc:Fallback xmlns="">
      <p:transition spd="slow" advTm="450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r in the background&#10;&#10;Description automatically generated">
            <a:extLst>
              <a:ext uri="{FF2B5EF4-FFF2-40B4-BE49-F238E27FC236}">
                <a16:creationId xmlns:a16="http://schemas.microsoft.com/office/drawing/2014/main" id="{82372CB7-C532-40A5-86D7-D554C1536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401124D-52D6-4490-9A4B-1E0443BFB11C}"/>
              </a:ext>
            </a:extLst>
          </p:cNvPr>
          <p:cNvSpPr/>
          <p:nvPr/>
        </p:nvSpPr>
        <p:spPr>
          <a:xfrm>
            <a:off x="642037" y="1601620"/>
            <a:ext cx="7993855" cy="5001369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1" dirty="0"/>
              <a:t>Take notes in your own words.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1" dirty="0"/>
              <a:t>Write bullet points not whole </a:t>
            </a:r>
          </a:p>
          <a:p>
            <a:r>
              <a:rPr lang="en-GB" sz="4000" b="1" dirty="0"/>
              <a:t>	 sentences.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1" dirty="0"/>
              <a:t>Use quotation marks if you are </a:t>
            </a:r>
          </a:p>
          <a:p>
            <a:r>
              <a:rPr lang="en-GB" sz="4000" b="1" dirty="0"/>
              <a:t>	 copying exact quotes.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1" dirty="0"/>
              <a:t>Do your best to record where </a:t>
            </a:r>
          </a:p>
          <a:p>
            <a:r>
              <a:rPr lang="en-GB" sz="4000" b="1" dirty="0"/>
              <a:t>	 you've got your information from.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9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CA9720-6FFB-498E-8260-330FB37B9DF6}"/>
              </a:ext>
            </a:extLst>
          </p:cNvPr>
          <p:cNvSpPr/>
          <p:nvPr/>
        </p:nvSpPr>
        <p:spPr>
          <a:xfrm>
            <a:off x="2797892" y="69448"/>
            <a:ext cx="63233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</a:rPr>
              <a:t>Things to Remember: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875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85"/>
    </mc:Choice>
    <mc:Fallback xmlns="">
      <p:transition spd="slow" advTm="2258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r in the background&#10;&#10;Description automatically generated">
            <a:extLst>
              <a:ext uri="{FF2B5EF4-FFF2-40B4-BE49-F238E27FC236}">
                <a16:creationId xmlns:a16="http://schemas.microsoft.com/office/drawing/2014/main" id="{82372CB7-C532-40A5-86D7-D554C1536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4" name="Picture 3" descr="A picture containing toy, food, shirt&#10;&#10;Description automatically generated">
            <a:extLst>
              <a:ext uri="{FF2B5EF4-FFF2-40B4-BE49-F238E27FC236}">
                <a16:creationId xmlns:a16="http://schemas.microsoft.com/office/drawing/2014/main" id="{D758A2C3-2732-4221-A8C4-E0C694CE20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5153" y="1002643"/>
            <a:ext cx="4852211" cy="6858000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438B9F9C-4C64-4A4D-9A4A-BFD03F40C752}"/>
              </a:ext>
            </a:extLst>
          </p:cNvPr>
          <p:cNvSpPr/>
          <p:nvPr/>
        </p:nvSpPr>
        <p:spPr>
          <a:xfrm rot="15617142" flipV="1">
            <a:off x="3673576" y="244914"/>
            <a:ext cx="4038725" cy="6123251"/>
          </a:xfrm>
          <a:prstGeom prst="wedgeEllipseCallout">
            <a:avLst>
              <a:gd name="adj1" fmla="val -3007"/>
              <a:gd name="adj2" fmla="val 57680"/>
            </a:avLst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01124D-52D6-4490-9A4B-1E0443BFB11C}"/>
              </a:ext>
            </a:extLst>
          </p:cNvPr>
          <p:cNvSpPr/>
          <p:nvPr/>
        </p:nvSpPr>
        <p:spPr>
          <a:xfrm>
            <a:off x="3203353" y="2123319"/>
            <a:ext cx="522482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/>
              <a:t>You should have gathered </a:t>
            </a:r>
          </a:p>
          <a:p>
            <a:r>
              <a:rPr lang="en-GB" sz="3600" b="1" dirty="0"/>
              <a:t>all the information you </a:t>
            </a:r>
          </a:p>
          <a:p>
            <a:r>
              <a:rPr lang="en-GB" sz="3600" b="1" dirty="0"/>
              <a:t>need, now it is time to be </a:t>
            </a:r>
          </a:p>
          <a:p>
            <a:r>
              <a:rPr lang="en-GB" sz="3600" b="1" dirty="0"/>
              <a:t>creative and use it.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78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98"/>
    </mc:Choice>
    <mc:Fallback xmlns="">
      <p:transition spd="slow" advTm="7498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r in the background&#10;&#10;Description automatically generated">
            <a:extLst>
              <a:ext uri="{FF2B5EF4-FFF2-40B4-BE49-F238E27FC236}">
                <a16:creationId xmlns:a16="http://schemas.microsoft.com/office/drawing/2014/main" id="{82372CB7-C532-40A5-86D7-D554C1536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5" name="Picture 4" descr="A picture containing toy, food, shirt&#10;&#10;Description automatically generated">
            <a:extLst>
              <a:ext uri="{FF2B5EF4-FFF2-40B4-BE49-F238E27FC236}">
                <a16:creationId xmlns:a16="http://schemas.microsoft.com/office/drawing/2014/main" id="{078D2A9A-7089-4549-A81D-9BFC6927A8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95197" y="2823210"/>
            <a:ext cx="3121277" cy="4526280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44C9A2AA-7940-43C2-B432-034580C11AD1}"/>
              </a:ext>
            </a:extLst>
          </p:cNvPr>
          <p:cNvSpPr/>
          <p:nvPr/>
        </p:nvSpPr>
        <p:spPr>
          <a:xfrm rot="16754052" flipV="1">
            <a:off x="3915133" y="649973"/>
            <a:ext cx="3472417" cy="4957551"/>
          </a:xfrm>
          <a:prstGeom prst="wedgeEllipseCallout">
            <a:avLst>
              <a:gd name="adj1" fmla="val -66610"/>
              <a:gd name="adj2" fmla="val 75093"/>
            </a:avLst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A228B4-99EA-404F-951C-F5D534BCF3C2}"/>
              </a:ext>
            </a:extLst>
          </p:cNvPr>
          <p:cNvSpPr/>
          <p:nvPr/>
        </p:nvSpPr>
        <p:spPr>
          <a:xfrm>
            <a:off x="3726775" y="2505670"/>
            <a:ext cx="40398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/>
              <a:t>Activity time: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945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6"/>
    </mc:Choice>
    <mc:Fallback xmlns="">
      <p:transition spd="slow" advTm="300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r in the background&#10;&#10;Description automatically generated">
            <a:extLst>
              <a:ext uri="{FF2B5EF4-FFF2-40B4-BE49-F238E27FC236}">
                <a16:creationId xmlns:a16="http://schemas.microsoft.com/office/drawing/2014/main" id="{82372CB7-C532-40A5-86D7-D554C1536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A228B4-99EA-404F-951C-F5D534BCF3C2}"/>
              </a:ext>
            </a:extLst>
          </p:cNvPr>
          <p:cNvSpPr/>
          <p:nvPr/>
        </p:nvSpPr>
        <p:spPr>
          <a:xfrm>
            <a:off x="370390" y="1512629"/>
            <a:ext cx="8437944" cy="424731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en-GB" sz="5400" b="1" dirty="0"/>
              <a:t>You will need to research </a:t>
            </a:r>
          </a:p>
          <a:p>
            <a:pPr algn="just"/>
            <a:r>
              <a:rPr lang="en-GB" sz="5400" b="1" dirty="0"/>
              <a:t>and prepare a presentation on an innovative, renewable </a:t>
            </a:r>
          </a:p>
          <a:p>
            <a:pPr algn="just"/>
            <a:r>
              <a:rPr lang="en-GB" sz="5400" b="1" dirty="0"/>
              <a:t>energy source that will work </a:t>
            </a:r>
          </a:p>
          <a:p>
            <a:pPr algn="just"/>
            <a:r>
              <a:rPr lang="en-GB" sz="5400" b="1" dirty="0"/>
              <a:t>in your local area.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790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57"/>
    </mc:Choice>
    <mc:Fallback xmlns="">
      <p:transition spd="slow" advTm="1315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r in the background&#10;&#10;Description automatically generated">
            <a:extLst>
              <a:ext uri="{FF2B5EF4-FFF2-40B4-BE49-F238E27FC236}">
                <a16:creationId xmlns:a16="http://schemas.microsoft.com/office/drawing/2014/main" id="{82372CB7-C532-40A5-86D7-D554C1536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196454-66BD-4FD9-B9E0-342AD9AE18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61478">
            <a:off x="5174579" y="1511334"/>
            <a:ext cx="3253265" cy="45733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0094A0C-8F94-49C3-A149-BB24823A45F0}"/>
              </a:ext>
            </a:extLst>
          </p:cNvPr>
          <p:cNvSpPr/>
          <p:nvPr/>
        </p:nvSpPr>
        <p:spPr>
          <a:xfrm>
            <a:off x="145465" y="1289618"/>
            <a:ext cx="5722899" cy="5016758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r>
              <a:rPr lang="en-GB" sz="3200" b="1" dirty="0"/>
              <a:t>Your research check list: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3200" dirty="0"/>
              <a:t>Why is it important to use renewable energy sources?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3200" dirty="0"/>
              <a:t>Compare how different energy sources work.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3200" dirty="0"/>
              <a:t>Are there any environmental factors to consider linked to renewable energy sources?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3200" dirty="0"/>
              <a:t>Are there any sources of energy that work in your local area?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874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39"/>
    </mc:Choice>
    <mc:Fallback xmlns="">
      <p:transition spd="slow" advTm="29839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r in the background&#10;&#10;Description automatically generated">
            <a:extLst>
              <a:ext uri="{FF2B5EF4-FFF2-40B4-BE49-F238E27FC236}">
                <a16:creationId xmlns:a16="http://schemas.microsoft.com/office/drawing/2014/main" id="{82372CB7-C532-40A5-86D7-D554C1536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5" name="Picture 4" descr="A picture containing toy, food, shirt&#10;&#10;Description automatically generated">
            <a:extLst>
              <a:ext uri="{FF2B5EF4-FFF2-40B4-BE49-F238E27FC236}">
                <a16:creationId xmlns:a16="http://schemas.microsoft.com/office/drawing/2014/main" id="{078D2A9A-7089-4549-A81D-9BFC6927A8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95197" y="2823210"/>
            <a:ext cx="3121277" cy="4526280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44C9A2AA-7940-43C2-B432-034580C11AD1}"/>
              </a:ext>
            </a:extLst>
          </p:cNvPr>
          <p:cNvSpPr/>
          <p:nvPr/>
        </p:nvSpPr>
        <p:spPr>
          <a:xfrm rot="16754052" flipV="1">
            <a:off x="3915133" y="649973"/>
            <a:ext cx="3472417" cy="4957551"/>
          </a:xfrm>
          <a:prstGeom prst="wedgeEllipseCallout">
            <a:avLst>
              <a:gd name="adj1" fmla="val -66610"/>
              <a:gd name="adj2" fmla="val 75093"/>
            </a:avLst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A228B4-99EA-404F-951C-F5D534BCF3C2}"/>
              </a:ext>
            </a:extLst>
          </p:cNvPr>
          <p:cNvSpPr/>
          <p:nvPr/>
        </p:nvSpPr>
        <p:spPr>
          <a:xfrm>
            <a:off x="3483120" y="2054257"/>
            <a:ext cx="456246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/>
              <a:t>Try </a:t>
            </a:r>
          </a:p>
          <a:p>
            <a:r>
              <a:rPr lang="en-GB" sz="5400" b="1" dirty="0"/>
              <a:t>mind mapping!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554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94"/>
    </mc:Choice>
    <mc:Fallback xmlns="">
      <p:transition spd="slow" advTm="20794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r in the background&#10;&#10;Description automatically generated">
            <a:extLst>
              <a:ext uri="{FF2B5EF4-FFF2-40B4-BE49-F238E27FC236}">
                <a16:creationId xmlns:a16="http://schemas.microsoft.com/office/drawing/2014/main" id="{82372CB7-C532-40A5-86D7-D554C1536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10" name="Picture 9" descr="A picture containing toy, food, shirt&#10;&#10;Description automatically generated">
            <a:extLst>
              <a:ext uri="{FF2B5EF4-FFF2-40B4-BE49-F238E27FC236}">
                <a16:creationId xmlns:a16="http://schemas.microsoft.com/office/drawing/2014/main" id="{073C1248-00A2-47B9-A0B2-AB8D296731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95197" y="2823210"/>
            <a:ext cx="3121277" cy="4526280"/>
          </a:xfrm>
          <a:prstGeom prst="rect">
            <a:avLst/>
          </a:prstGeom>
        </p:spPr>
      </p:pic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8A4ECDC7-37B8-432B-BB3E-13A7F10F1C91}"/>
              </a:ext>
            </a:extLst>
          </p:cNvPr>
          <p:cNvSpPr/>
          <p:nvPr/>
        </p:nvSpPr>
        <p:spPr>
          <a:xfrm rot="16754052" flipV="1">
            <a:off x="3053247" y="612916"/>
            <a:ext cx="4386571" cy="5307853"/>
          </a:xfrm>
          <a:prstGeom prst="wedgeEllipseCallout">
            <a:avLst>
              <a:gd name="adj1" fmla="val -48567"/>
              <a:gd name="adj2" fmla="val 61676"/>
            </a:avLst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ED49B5-56CA-426F-9A9F-527833659A59}"/>
              </a:ext>
            </a:extLst>
          </p:cNvPr>
          <p:cNvSpPr/>
          <p:nvPr/>
        </p:nvSpPr>
        <p:spPr>
          <a:xfrm>
            <a:off x="3286052" y="174334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4800" b="1" dirty="0"/>
              <a:t>Based on your </a:t>
            </a:r>
          </a:p>
          <a:p>
            <a:r>
              <a:rPr lang="en-GB" sz="4800" b="1" dirty="0"/>
              <a:t>research, which </a:t>
            </a:r>
          </a:p>
          <a:p>
            <a:r>
              <a:rPr lang="en-GB" sz="4800" b="1" dirty="0"/>
              <a:t>type of energy </a:t>
            </a:r>
          </a:p>
          <a:p>
            <a:r>
              <a:rPr lang="en-GB" sz="4800" b="1" dirty="0"/>
              <a:t>source is best?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201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04"/>
    </mc:Choice>
    <mc:Fallback xmlns="">
      <p:transition spd="slow" advTm="11404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r in the background&#10;&#10;Description automatically generated">
            <a:extLst>
              <a:ext uri="{FF2B5EF4-FFF2-40B4-BE49-F238E27FC236}">
                <a16:creationId xmlns:a16="http://schemas.microsoft.com/office/drawing/2014/main" id="{82372CB7-C532-40A5-86D7-D554C1536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5" name="Picture 4" descr="A picture containing toy, food, shirt&#10;&#10;Description automatically generated">
            <a:extLst>
              <a:ext uri="{FF2B5EF4-FFF2-40B4-BE49-F238E27FC236}">
                <a16:creationId xmlns:a16="http://schemas.microsoft.com/office/drawing/2014/main" id="{B9899F27-EB85-4A06-B09B-7613767CF7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95197" y="2823210"/>
            <a:ext cx="3121277" cy="4526280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C964A291-E7BF-4FD3-AA87-E6C2691CE5D5}"/>
              </a:ext>
            </a:extLst>
          </p:cNvPr>
          <p:cNvSpPr/>
          <p:nvPr/>
        </p:nvSpPr>
        <p:spPr>
          <a:xfrm rot="16754052" flipV="1">
            <a:off x="3559087" y="339744"/>
            <a:ext cx="4608488" cy="5867808"/>
          </a:xfrm>
          <a:prstGeom prst="wedgeEllipseCallout">
            <a:avLst>
              <a:gd name="adj1" fmla="val -47220"/>
              <a:gd name="adj2" fmla="val 65558"/>
            </a:avLst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242B92-E94E-4C7E-A9E7-F9E0BE3D228E}"/>
              </a:ext>
            </a:extLst>
          </p:cNvPr>
          <p:cNvSpPr/>
          <p:nvPr/>
        </p:nvSpPr>
        <p:spPr>
          <a:xfrm>
            <a:off x="3479930" y="1740266"/>
            <a:ext cx="547598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GB" sz="3800" b="1" dirty="0"/>
              <a:t>Imagine you are going </a:t>
            </a:r>
          </a:p>
          <a:p>
            <a:pPr defTabSz="914400">
              <a:defRPr/>
            </a:pPr>
            <a:r>
              <a:rPr lang="en-GB" sz="3800" b="1" dirty="0"/>
              <a:t>to present your innovative, renewable energy source idea to </a:t>
            </a:r>
          </a:p>
          <a:p>
            <a:pPr defTabSz="914400">
              <a:defRPr/>
            </a:pPr>
            <a:r>
              <a:rPr lang="en-GB" sz="3800" b="1" dirty="0"/>
              <a:t>the local council.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579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08"/>
    </mc:Choice>
    <mc:Fallback xmlns="">
      <p:transition spd="slow" advTm="1010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r in the background&#10;&#10;Description automatically generated">
            <a:extLst>
              <a:ext uri="{FF2B5EF4-FFF2-40B4-BE49-F238E27FC236}">
                <a16:creationId xmlns:a16="http://schemas.microsoft.com/office/drawing/2014/main" id="{82372CB7-C532-40A5-86D7-D554C1536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4" name="Picture 3" descr="A picture containing toy, food, shirt&#10;&#10;Description automatically generated">
            <a:extLst>
              <a:ext uri="{FF2B5EF4-FFF2-40B4-BE49-F238E27FC236}">
                <a16:creationId xmlns:a16="http://schemas.microsoft.com/office/drawing/2014/main" id="{D758A2C3-2732-4221-A8C4-E0C694CE20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525" y="1014217"/>
            <a:ext cx="4852211" cy="6858000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438B9F9C-4C64-4A4D-9A4A-BFD03F40C752}"/>
              </a:ext>
            </a:extLst>
          </p:cNvPr>
          <p:cNvSpPr/>
          <p:nvPr/>
        </p:nvSpPr>
        <p:spPr>
          <a:xfrm rot="15617142" flipV="1">
            <a:off x="4646844" y="1137479"/>
            <a:ext cx="3055784" cy="3826302"/>
          </a:xfrm>
          <a:prstGeom prst="wedgeEllipseCallout">
            <a:avLst>
              <a:gd name="adj1" fmla="val -21418"/>
              <a:gd name="adj2" fmla="val 57976"/>
            </a:avLst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01124D-52D6-4490-9A4B-1E0443BFB11C}"/>
              </a:ext>
            </a:extLst>
          </p:cNvPr>
          <p:cNvSpPr/>
          <p:nvPr/>
        </p:nvSpPr>
        <p:spPr>
          <a:xfrm>
            <a:off x="4736475" y="2477827"/>
            <a:ext cx="320953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/>
              <a:t>It's all about </a:t>
            </a:r>
          </a:p>
          <a:p>
            <a:r>
              <a:rPr lang="en-GB" sz="4400" b="1" dirty="0"/>
              <a:t>research.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07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7"/>
    </mc:Choice>
    <mc:Fallback xmlns="">
      <p:transition spd="slow" advTm="3387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r in the background&#10;&#10;Description automatically generated">
            <a:extLst>
              <a:ext uri="{FF2B5EF4-FFF2-40B4-BE49-F238E27FC236}">
                <a16:creationId xmlns:a16="http://schemas.microsoft.com/office/drawing/2014/main" id="{82372CB7-C532-40A5-86D7-D554C1536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5" name="Picture 4" descr="A picture containing toy, food, shirt&#10;&#10;Description automatically generated">
            <a:extLst>
              <a:ext uri="{FF2B5EF4-FFF2-40B4-BE49-F238E27FC236}">
                <a16:creationId xmlns:a16="http://schemas.microsoft.com/office/drawing/2014/main" id="{B9899F27-EB85-4A06-B09B-7613767CF7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95197" y="2823210"/>
            <a:ext cx="3121277" cy="45262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F18A22-8DC0-4392-AEF4-FE69B91C14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5208" y="1029274"/>
            <a:ext cx="6378323" cy="479945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47CD10C-5062-4DF4-9D5E-8371C02038F2}"/>
              </a:ext>
            </a:extLst>
          </p:cNvPr>
          <p:cNvSpPr/>
          <p:nvPr/>
        </p:nvSpPr>
        <p:spPr>
          <a:xfrm>
            <a:off x="2926080" y="2532250"/>
            <a:ext cx="584753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How to create a good presentation:</a:t>
            </a:r>
          </a:p>
          <a:p>
            <a:endParaRPr lang="en-GB" sz="28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800" b="1" dirty="0"/>
              <a:t>Have a clear and direct message.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800" b="1" dirty="0"/>
              <a:t>Structure - introduction, middle and conclusion.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800" b="1" dirty="0"/>
              <a:t>Support your opinion with facts.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800" b="1" dirty="0"/>
              <a:t>Use pictures and visual aids.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651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08"/>
    </mc:Choice>
    <mc:Fallback xmlns="">
      <p:transition spd="slow" advTm="458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r in the background&#10;&#10;Description automatically generated">
            <a:extLst>
              <a:ext uri="{FF2B5EF4-FFF2-40B4-BE49-F238E27FC236}">
                <a16:creationId xmlns:a16="http://schemas.microsoft.com/office/drawing/2014/main" id="{82372CB7-C532-40A5-86D7-D554C1536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4" name="Picture 3" descr="A picture containing toy, food, shirt&#10;&#10;Description automatically generated">
            <a:extLst>
              <a:ext uri="{FF2B5EF4-FFF2-40B4-BE49-F238E27FC236}">
                <a16:creationId xmlns:a16="http://schemas.microsoft.com/office/drawing/2014/main" id="{D758A2C3-2732-4221-A8C4-E0C694CE20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5153" y="1002643"/>
            <a:ext cx="4852211" cy="6858000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438B9F9C-4C64-4A4D-9A4A-BFD03F40C752}"/>
              </a:ext>
            </a:extLst>
          </p:cNvPr>
          <p:cNvSpPr/>
          <p:nvPr/>
        </p:nvSpPr>
        <p:spPr>
          <a:xfrm rot="15617142" flipV="1">
            <a:off x="3570026" y="367699"/>
            <a:ext cx="3622604" cy="5562198"/>
          </a:xfrm>
          <a:prstGeom prst="wedgeEllipseCallout">
            <a:avLst>
              <a:gd name="adj1" fmla="val -8713"/>
              <a:gd name="adj2" fmla="val 56982"/>
            </a:avLst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01124D-52D6-4490-9A4B-1E0443BFB11C}"/>
              </a:ext>
            </a:extLst>
          </p:cNvPr>
          <p:cNvSpPr/>
          <p:nvPr/>
        </p:nvSpPr>
        <p:spPr>
          <a:xfrm>
            <a:off x="3347166" y="2425523"/>
            <a:ext cx="471193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/>
              <a:t>Do you know what </a:t>
            </a:r>
          </a:p>
          <a:p>
            <a:r>
              <a:rPr lang="en-GB" sz="4400" b="1" dirty="0"/>
              <a:t>research is?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031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5"/>
    </mc:Choice>
    <mc:Fallback xmlns="">
      <p:transition spd="slow" advTm="393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r in the background&#10;&#10;Description automatically generated">
            <a:extLst>
              <a:ext uri="{FF2B5EF4-FFF2-40B4-BE49-F238E27FC236}">
                <a16:creationId xmlns:a16="http://schemas.microsoft.com/office/drawing/2014/main" id="{82372CB7-C532-40A5-86D7-D554C1536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4" name="Picture 3" descr="A picture containing toy, food, shirt&#10;&#10;Description automatically generated">
            <a:extLst>
              <a:ext uri="{FF2B5EF4-FFF2-40B4-BE49-F238E27FC236}">
                <a16:creationId xmlns:a16="http://schemas.microsoft.com/office/drawing/2014/main" id="{D758A2C3-2732-4221-A8C4-E0C694CE20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5153" y="1002643"/>
            <a:ext cx="4852211" cy="6858000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438B9F9C-4C64-4A4D-9A4A-BFD03F40C752}"/>
              </a:ext>
            </a:extLst>
          </p:cNvPr>
          <p:cNvSpPr/>
          <p:nvPr/>
        </p:nvSpPr>
        <p:spPr>
          <a:xfrm rot="15617142" flipV="1">
            <a:off x="3570026" y="367699"/>
            <a:ext cx="3622604" cy="5562198"/>
          </a:xfrm>
          <a:prstGeom prst="wedgeEllipseCallout">
            <a:avLst>
              <a:gd name="adj1" fmla="val -8713"/>
              <a:gd name="adj2" fmla="val 56982"/>
            </a:avLst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01124D-52D6-4490-9A4B-1E0443BFB11C}"/>
              </a:ext>
            </a:extLst>
          </p:cNvPr>
          <p:cNvSpPr/>
          <p:nvPr/>
        </p:nvSpPr>
        <p:spPr>
          <a:xfrm>
            <a:off x="3221598" y="2020410"/>
            <a:ext cx="5043304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900" b="1" dirty="0"/>
              <a:t>It's when you copy </a:t>
            </a:r>
          </a:p>
          <a:p>
            <a:r>
              <a:rPr lang="en-GB" sz="3900" b="1" dirty="0"/>
              <a:t>down facts from books </a:t>
            </a:r>
          </a:p>
          <a:p>
            <a:r>
              <a:rPr lang="en-GB" sz="3900" b="1" dirty="0"/>
              <a:t>and websites and put </a:t>
            </a:r>
          </a:p>
          <a:p>
            <a:r>
              <a:rPr lang="en-GB" sz="3900" b="1" dirty="0"/>
              <a:t>them all together.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755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57"/>
    </mc:Choice>
    <mc:Fallback xmlns="">
      <p:transition spd="slow" advTm="785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r in the background&#10;&#10;Description automatically generated">
            <a:extLst>
              <a:ext uri="{FF2B5EF4-FFF2-40B4-BE49-F238E27FC236}">
                <a16:creationId xmlns:a16="http://schemas.microsoft.com/office/drawing/2014/main" id="{82372CB7-C532-40A5-86D7-D554C1536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4" name="Picture 3" descr="A picture containing toy, food, shirt&#10;&#10;Description automatically generated">
            <a:extLst>
              <a:ext uri="{FF2B5EF4-FFF2-40B4-BE49-F238E27FC236}">
                <a16:creationId xmlns:a16="http://schemas.microsoft.com/office/drawing/2014/main" id="{D758A2C3-2732-4221-A8C4-E0C694CE20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5153" y="1002643"/>
            <a:ext cx="4852211" cy="6858000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438B9F9C-4C64-4A4D-9A4A-BFD03F40C752}"/>
              </a:ext>
            </a:extLst>
          </p:cNvPr>
          <p:cNvSpPr/>
          <p:nvPr/>
        </p:nvSpPr>
        <p:spPr>
          <a:xfrm rot="15617142" flipV="1">
            <a:off x="3570026" y="367699"/>
            <a:ext cx="3622604" cy="5562198"/>
          </a:xfrm>
          <a:prstGeom prst="wedgeEllipseCallout">
            <a:avLst>
              <a:gd name="adj1" fmla="val -8713"/>
              <a:gd name="adj2" fmla="val 56982"/>
            </a:avLst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01124D-52D6-4490-9A4B-1E0443BFB11C}"/>
              </a:ext>
            </a:extLst>
          </p:cNvPr>
          <p:cNvSpPr/>
          <p:nvPr/>
        </p:nvSpPr>
        <p:spPr>
          <a:xfrm>
            <a:off x="3221598" y="2020410"/>
            <a:ext cx="4195572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b="1" dirty="0"/>
              <a:t>That's only </a:t>
            </a:r>
          </a:p>
          <a:p>
            <a:r>
              <a:rPr lang="en-GB" sz="6600" b="1" dirty="0"/>
              <a:t>part of it.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56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8"/>
    </mc:Choice>
    <mc:Fallback xmlns="">
      <p:transition spd="slow" advTm="343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r in the background&#10;&#10;Description automatically generated">
            <a:extLst>
              <a:ext uri="{FF2B5EF4-FFF2-40B4-BE49-F238E27FC236}">
                <a16:creationId xmlns:a16="http://schemas.microsoft.com/office/drawing/2014/main" id="{82372CB7-C532-40A5-86D7-D554C1536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4" name="Picture 3" descr="A picture containing toy, food, shirt&#10;&#10;Description automatically generated">
            <a:extLst>
              <a:ext uri="{FF2B5EF4-FFF2-40B4-BE49-F238E27FC236}">
                <a16:creationId xmlns:a16="http://schemas.microsoft.com/office/drawing/2014/main" id="{D758A2C3-2732-4221-A8C4-E0C694CE20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5153" y="1002643"/>
            <a:ext cx="4852211" cy="6858000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438B9F9C-4C64-4A4D-9A4A-BFD03F40C752}"/>
              </a:ext>
            </a:extLst>
          </p:cNvPr>
          <p:cNvSpPr/>
          <p:nvPr/>
        </p:nvSpPr>
        <p:spPr>
          <a:xfrm rot="15617142" flipV="1">
            <a:off x="3570026" y="367699"/>
            <a:ext cx="3622604" cy="5562198"/>
          </a:xfrm>
          <a:prstGeom prst="wedgeEllipseCallout">
            <a:avLst>
              <a:gd name="adj1" fmla="val -8713"/>
              <a:gd name="adj2" fmla="val 56982"/>
            </a:avLst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01124D-52D6-4490-9A4B-1E0443BFB11C}"/>
              </a:ext>
            </a:extLst>
          </p:cNvPr>
          <p:cNvSpPr/>
          <p:nvPr/>
        </p:nvSpPr>
        <p:spPr>
          <a:xfrm>
            <a:off x="3256322" y="2016330"/>
            <a:ext cx="4777333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900" b="1" dirty="0"/>
              <a:t>Research is a learning </a:t>
            </a:r>
          </a:p>
          <a:p>
            <a:r>
              <a:rPr lang="en-GB" sz="3900" b="1" dirty="0"/>
              <a:t>and sharing process.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3ED26D-5E6D-499D-A465-9A1417A37F9E}"/>
              </a:ext>
            </a:extLst>
          </p:cNvPr>
          <p:cNvSpPr/>
          <p:nvPr/>
        </p:nvSpPr>
        <p:spPr>
          <a:xfrm>
            <a:off x="3495330" y="3603749"/>
            <a:ext cx="39082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/>
              <a:t>Guided research.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90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98"/>
    </mc:Choice>
    <mc:Fallback xmlns="">
      <p:transition spd="slow" advTm="819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r in the background&#10;&#10;Description automatically generated">
            <a:extLst>
              <a:ext uri="{FF2B5EF4-FFF2-40B4-BE49-F238E27FC236}">
                <a16:creationId xmlns:a16="http://schemas.microsoft.com/office/drawing/2014/main" id="{82372CB7-C532-40A5-86D7-D554C1536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4" name="Picture 3" descr="A picture containing toy, food, shirt&#10;&#10;Description automatically generated">
            <a:extLst>
              <a:ext uri="{FF2B5EF4-FFF2-40B4-BE49-F238E27FC236}">
                <a16:creationId xmlns:a16="http://schemas.microsoft.com/office/drawing/2014/main" id="{D758A2C3-2732-4221-A8C4-E0C694CE20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646" y="3206529"/>
            <a:ext cx="2935374" cy="41487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401124D-52D6-4490-9A4B-1E0443BFB11C}"/>
              </a:ext>
            </a:extLst>
          </p:cNvPr>
          <p:cNvSpPr/>
          <p:nvPr/>
        </p:nvSpPr>
        <p:spPr>
          <a:xfrm>
            <a:off x="1247048" y="1763666"/>
            <a:ext cx="7480766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900" b="1" dirty="0"/>
              <a:t>Guided research is when we pick a </a:t>
            </a:r>
          </a:p>
          <a:p>
            <a:r>
              <a:rPr lang="en-GB" sz="3900" b="1" dirty="0"/>
              <a:t>subject that we would like to learn </a:t>
            </a:r>
          </a:p>
          <a:p>
            <a:r>
              <a:rPr lang="en-GB" sz="3900" b="1" dirty="0"/>
              <a:t>more about and base our research </a:t>
            </a:r>
          </a:p>
          <a:p>
            <a:r>
              <a:rPr lang="en-GB" sz="3900" b="1" dirty="0"/>
              <a:t>       activities on that subject.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336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56"/>
    </mc:Choice>
    <mc:Fallback xmlns="">
      <p:transition spd="slow" advTm="1215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r in the background&#10;&#10;Description automatically generated">
            <a:extLst>
              <a:ext uri="{FF2B5EF4-FFF2-40B4-BE49-F238E27FC236}">
                <a16:creationId xmlns:a16="http://schemas.microsoft.com/office/drawing/2014/main" id="{82372CB7-C532-40A5-86D7-D554C1536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4" name="Picture 3" descr="A picture containing toy, food, shirt&#10;&#10;Description automatically generated">
            <a:extLst>
              <a:ext uri="{FF2B5EF4-FFF2-40B4-BE49-F238E27FC236}">
                <a16:creationId xmlns:a16="http://schemas.microsoft.com/office/drawing/2014/main" id="{D758A2C3-2732-4221-A8C4-E0C694CE20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5153" y="1002643"/>
            <a:ext cx="4852211" cy="6858000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438B9F9C-4C64-4A4D-9A4A-BFD03F40C752}"/>
              </a:ext>
            </a:extLst>
          </p:cNvPr>
          <p:cNvSpPr/>
          <p:nvPr/>
        </p:nvSpPr>
        <p:spPr>
          <a:xfrm rot="15617142" flipV="1">
            <a:off x="3570026" y="367699"/>
            <a:ext cx="3622604" cy="5562198"/>
          </a:xfrm>
          <a:prstGeom prst="wedgeEllipseCallout">
            <a:avLst>
              <a:gd name="adj1" fmla="val -8713"/>
              <a:gd name="adj2" fmla="val 56982"/>
            </a:avLst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01124D-52D6-4490-9A4B-1E0443BFB11C}"/>
              </a:ext>
            </a:extLst>
          </p:cNvPr>
          <p:cNvSpPr/>
          <p:nvPr/>
        </p:nvSpPr>
        <p:spPr>
          <a:xfrm>
            <a:off x="3580413" y="1938653"/>
            <a:ext cx="4117730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900" b="1" dirty="0"/>
              <a:t>The first step is to </a:t>
            </a:r>
          </a:p>
          <a:p>
            <a:r>
              <a:rPr lang="en-GB" sz="3900" b="1" dirty="0"/>
              <a:t>start exploring the </a:t>
            </a:r>
          </a:p>
          <a:p>
            <a:r>
              <a:rPr lang="en-GB" sz="3900" b="1" dirty="0"/>
              <a:t>subject you have </a:t>
            </a:r>
          </a:p>
          <a:p>
            <a:r>
              <a:rPr lang="en-GB" sz="3900" b="1" dirty="0"/>
              <a:t>chosen.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994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95"/>
    </mc:Choice>
    <mc:Fallback xmlns="">
      <p:transition spd="slow" advTm="679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r in the background&#10;&#10;Description automatically generated">
            <a:extLst>
              <a:ext uri="{FF2B5EF4-FFF2-40B4-BE49-F238E27FC236}">
                <a16:creationId xmlns:a16="http://schemas.microsoft.com/office/drawing/2014/main" id="{82372CB7-C532-40A5-86D7-D554C1536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4" name="Picture 3" descr="A picture containing toy, food, shirt&#10;&#10;Description automatically generated">
            <a:extLst>
              <a:ext uri="{FF2B5EF4-FFF2-40B4-BE49-F238E27FC236}">
                <a16:creationId xmlns:a16="http://schemas.microsoft.com/office/drawing/2014/main" id="{D758A2C3-2732-4221-A8C4-E0C694CE20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5153" y="1002643"/>
            <a:ext cx="4852211" cy="6858000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438B9F9C-4C64-4A4D-9A4A-BFD03F40C752}"/>
              </a:ext>
            </a:extLst>
          </p:cNvPr>
          <p:cNvSpPr/>
          <p:nvPr/>
        </p:nvSpPr>
        <p:spPr>
          <a:xfrm rot="15617142" flipV="1">
            <a:off x="3570026" y="367699"/>
            <a:ext cx="3622604" cy="5562198"/>
          </a:xfrm>
          <a:prstGeom prst="wedgeEllipseCallout">
            <a:avLst>
              <a:gd name="adj1" fmla="val -8713"/>
              <a:gd name="adj2" fmla="val 56982"/>
            </a:avLst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01124D-52D6-4490-9A4B-1E0443BFB11C}"/>
              </a:ext>
            </a:extLst>
          </p:cNvPr>
          <p:cNvSpPr/>
          <p:nvPr/>
        </p:nvSpPr>
        <p:spPr>
          <a:xfrm>
            <a:off x="3580413" y="1938653"/>
            <a:ext cx="4256743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900" b="1" dirty="0"/>
              <a:t>Don't worry about </a:t>
            </a:r>
          </a:p>
          <a:p>
            <a:r>
              <a:rPr lang="en-GB" sz="3900" b="1" dirty="0"/>
              <a:t>taking notes at this </a:t>
            </a:r>
          </a:p>
          <a:p>
            <a:r>
              <a:rPr lang="en-GB" sz="3900" b="1" dirty="0"/>
              <a:t>point, you're just </a:t>
            </a:r>
          </a:p>
          <a:p>
            <a:r>
              <a:rPr lang="en-GB" sz="3900" b="1" dirty="0"/>
              <a:t>exploring.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49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34"/>
    </mc:Choice>
    <mc:Fallback xmlns="">
      <p:transition spd="slow" advTm="5834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TIMING" val="|9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1038</TotalTime>
  <Words>1160</Words>
  <Application>Microsoft Office PowerPoint</Application>
  <PresentationFormat>On-screen Show (4:3)</PresentationFormat>
  <Paragraphs>222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Rounded MT Bold</vt:lpstr>
      <vt:lpstr>Calibri</vt:lpstr>
      <vt:lpstr>Calibri Light</vt:lpstr>
      <vt:lpstr>VAG Rounded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Wale</dc:creator>
  <cp:lastModifiedBy>Reyan Brown</cp:lastModifiedBy>
  <cp:revision>50</cp:revision>
  <dcterms:created xsi:type="dcterms:W3CDTF">2020-05-26T14:41:30Z</dcterms:created>
  <dcterms:modified xsi:type="dcterms:W3CDTF">2020-11-26T14:37:04Z</dcterms:modified>
</cp:coreProperties>
</file>