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8" r:id="rId3"/>
    <p:sldId id="265" r:id="rId4"/>
    <p:sldId id="271" r:id="rId5"/>
    <p:sldId id="272" r:id="rId6"/>
    <p:sldId id="273" r:id="rId7"/>
    <p:sldId id="274" r:id="rId8"/>
    <p:sldId id="267" r:id="rId9"/>
    <p:sldId id="269" r:id="rId10"/>
    <p:sldId id="27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 autoAdjust="0"/>
    <p:restoredTop sz="51116" autoAdjust="0"/>
  </p:normalViewPr>
  <p:slideViewPr>
    <p:cSldViewPr snapToGrid="0">
      <p:cViewPr varScale="1">
        <p:scale>
          <a:sx n="43" d="100"/>
          <a:sy n="43" d="100"/>
        </p:scale>
        <p:origin x="25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7AB8A-C54A-4CCB-8C23-F85441E7372E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6EF30-5CF3-4DAB-8C49-CE6CEA98C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0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Step four:</a:t>
            </a:r>
          </a:p>
          <a:p>
            <a:r>
              <a:rPr lang="en-GB" sz="1200" b="1" dirty="0"/>
              <a:t>Conclusion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5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Students can undertake the experiments individually or within groups depending on the needs of the school, class or individual students.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4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Experimental - design, complete and assess your own experiment.</a:t>
            </a:r>
          </a:p>
          <a:p>
            <a:endParaRPr lang="en-GB" dirty="0"/>
          </a:p>
          <a:p>
            <a:r>
              <a:rPr lang="en-GB" dirty="0"/>
              <a:t>Students will need a pen or pencil and ruler if they are carrying out the experiment with printed experiment booklets.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5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need to make sure they use the Energy Quest online experiment booklet.</a:t>
            </a:r>
          </a:p>
          <a:p>
            <a:endParaRPr lang="en-GB" dirty="0"/>
          </a:p>
          <a:p>
            <a:r>
              <a:rPr lang="en-GB" b="1" dirty="0"/>
              <a:t>Click</a:t>
            </a:r>
          </a:p>
          <a:p>
            <a:endParaRPr lang="en-GB" dirty="0"/>
          </a:p>
          <a:p>
            <a:r>
              <a:rPr lang="en-GB" dirty="0"/>
              <a:t>The booklet has everything they need to know about the experiment and space to store their ideas and results.</a:t>
            </a:r>
          </a:p>
          <a:p>
            <a:endParaRPr lang="en-GB" dirty="0"/>
          </a:p>
          <a:p>
            <a:r>
              <a:rPr lang="en-GB" dirty="0"/>
              <a:t>Student books to be distributed to enable students and teacher to talk through the booklets before experiment activity starts.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1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experiment book contains some experiment ideas but students are free to come up with their own experiment idea.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0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the individual steps students need to follow and link this to the engineering design plan.  (Information about the engineering design plan is located inside the experiment booklet).</a:t>
            </a:r>
          </a:p>
          <a:p>
            <a:endParaRPr lang="en-GB" dirty="0"/>
          </a:p>
          <a:p>
            <a:r>
              <a:rPr lang="en-GB" dirty="0"/>
              <a:t>Step one: </a:t>
            </a:r>
          </a:p>
          <a:p>
            <a:endParaRPr lang="en-GB" dirty="0"/>
          </a:p>
          <a:p>
            <a:r>
              <a:rPr lang="en-GB" dirty="0"/>
              <a:t>Design</a:t>
            </a:r>
          </a:p>
          <a:p>
            <a:r>
              <a:rPr lang="en-GB" dirty="0"/>
              <a:t>Ask</a:t>
            </a:r>
          </a:p>
          <a:p>
            <a:r>
              <a:rPr lang="en-GB" dirty="0"/>
              <a:t>Build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0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Step two: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Improve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8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8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students record all results for the entire experiment.</a:t>
            </a:r>
          </a:p>
          <a:p>
            <a:endParaRPr lang="en-GB" dirty="0"/>
          </a:p>
          <a:p>
            <a:r>
              <a:rPr lang="en-GB" dirty="0"/>
              <a:t>Teacher note: variables are explained in the booklet.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76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information within the experiment booklet to help understand how to draw graphs and how to interpret the information presented.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6EF30-5CF3-4DAB-8C49-CE6CEA98CC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6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6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F7FC-D8AA-4CAA-9DBA-3F0920F7C18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B467-996A-4211-A217-261559FF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5EE6B67-BC98-4AD9-AA3C-EA9F3698F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C3B45-426D-4ECD-9BC8-3E0C22F8CFA3}"/>
              </a:ext>
            </a:extLst>
          </p:cNvPr>
          <p:cNvSpPr txBox="1"/>
          <p:nvPr/>
        </p:nvSpPr>
        <p:spPr>
          <a:xfrm>
            <a:off x="5093007" y="6048516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VAG Rounded" panose="02000403040000020004" pitchFamily="2" charset="0"/>
              </a:rPr>
              <a:t>tomorrowsengineers.org.uk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39F3C-ADAD-4417-836B-2F682DDEF217}"/>
              </a:ext>
            </a:extLst>
          </p:cNvPr>
          <p:cNvSpPr/>
          <p:nvPr/>
        </p:nvSpPr>
        <p:spPr>
          <a:xfrm>
            <a:off x="1982316" y="4893724"/>
            <a:ext cx="51793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Get Experimental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9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"/>
    </mc:Choice>
    <mc:Fallback xmlns="">
      <p:transition spd="slow" advTm="7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A1A21CC-8A47-4946-AA4B-AEAFFD3C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3922" y="859363"/>
            <a:ext cx="4750078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FB4956-F526-427E-A671-44D608602F06}"/>
              </a:ext>
            </a:extLst>
          </p:cNvPr>
          <p:cNvSpPr/>
          <p:nvPr/>
        </p:nvSpPr>
        <p:spPr>
          <a:xfrm rot="14799001">
            <a:off x="189544" y="948424"/>
            <a:ext cx="5121851" cy="5245542"/>
          </a:xfrm>
          <a:prstGeom prst="wedgeEllipseCallout">
            <a:avLst>
              <a:gd name="adj1" fmla="val -37031"/>
              <a:gd name="adj2" fmla="val 6315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B7A99-AE1E-48F2-AEBE-FBA822D5BE43}"/>
              </a:ext>
            </a:extLst>
          </p:cNvPr>
          <p:cNvSpPr/>
          <p:nvPr/>
        </p:nvSpPr>
        <p:spPr>
          <a:xfrm>
            <a:off x="1092002" y="2551837"/>
            <a:ext cx="33169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Step four:</a:t>
            </a:r>
          </a:p>
          <a:p>
            <a:r>
              <a:rPr lang="en-GB" sz="5400" b="1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3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4"/>
    </mc:Choice>
    <mc:Fallback xmlns="">
      <p:transition spd="slow" advTm="147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A1A21CC-8A47-4946-AA4B-AEAFFD3C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3922" y="859363"/>
            <a:ext cx="4750078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FB4956-F526-427E-A671-44D608602F06}"/>
              </a:ext>
            </a:extLst>
          </p:cNvPr>
          <p:cNvSpPr/>
          <p:nvPr/>
        </p:nvSpPr>
        <p:spPr>
          <a:xfrm rot="14799001">
            <a:off x="189544" y="948424"/>
            <a:ext cx="5121851" cy="5245542"/>
          </a:xfrm>
          <a:prstGeom prst="wedgeEllipseCallout">
            <a:avLst>
              <a:gd name="adj1" fmla="val -37031"/>
              <a:gd name="adj2" fmla="val 6315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B7A99-AE1E-48F2-AEBE-FBA822D5BE43}"/>
              </a:ext>
            </a:extLst>
          </p:cNvPr>
          <p:cNvSpPr/>
          <p:nvPr/>
        </p:nvSpPr>
        <p:spPr>
          <a:xfrm>
            <a:off x="730525" y="3109530"/>
            <a:ext cx="4039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Activity time: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9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16"/>
    </mc:Choice>
    <mc:Fallback xmlns="">
      <p:transition spd="slow" advTm="334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A1A21CC-8A47-4946-AA4B-AEAFFD3C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3922" y="859363"/>
            <a:ext cx="4750078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FB4956-F526-427E-A671-44D608602F06}"/>
              </a:ext>
            </a:extLst>
          </p:cNvPr>
          <p:cNvSpPr/>
          <p:nvPr/>
        </p:nvSpPr>
        <p:spPr>
          <a:xfrm rot="14799001">
            <a:off x="189544" y="948424"/>
            <a:ext cx="5121851" cy="5245542"/>
          </a:xfrm>
          <a:prstGeom prst="wedgeEllipseCallout">
            <a:avLst>
              <a:gd name="adj1" fmla="val -37031"/>
              <a:gd name="adj2" fmla="val 6315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194BE-4E77-41AF-9FDA-AE6F8FDE88CE}"/>
              </a:ext>
            </a:extLst>
          </p:cNvPr>
          <p:cNvSpPr/>
          <p:nvPr/>
        </p:nvSpPr>
        <p:spPr>
          <a:xfrm>
            <a:off x="609600" y="234658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b="1" dirty="0"/>
              <a:t>Get Experimental - design, complete and assess your own experiment.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2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8"/>
    </mc:Choice>
    <mc:Fallback xmlns="">
      <p:transition spd="slow" advTm="72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EAF3DC-03BE-48CF-B423-1BEDCE1EA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5481">
            <a:off x="3069275" y="1064554"/>
            <a:ext cx="5393044" cy="380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41382-03E4-4169-B568-EB9B0A3FD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10" y="1969957"/>
            <a:ext cx="6285034" cy="4409293"/>
          </a:xfrm>
          <a:prstGeom prst="rect">
            <a:avLst/>
          </a:prstGeom>
        </p:spPr>
      </p:pic>
      <p:pic>
        <p:nvPicPr>
          <p:cNvPr id="7" name="Picture 6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5085201E-EA10-4F64-9684-5A230D07B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1487" y="4096907"/>
            <a:ext cx="2251661" cy="3250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8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21"/>
    </mc:Choice>
    <mc:Fallback xmlns="">
      <p:transition spd="slow" advTm="46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C6CC7-4D40-468E-9F00-BA9A2150E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239" y="1123818"/>
            <a:ext cx="7196154" cy="5163596"/>
          </a:xfrm>
          <a:prstGeom prst="rect">
            <a:avLst/>
          </a:prstGeom>
        </p:spPr>
      </p:pic>
      <p:pic>
        <p:nvPicPr>
          <p:cNvPr id="7" name="Picture 6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F0393309-3EC8-4367-B45C-CB66527DF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1525" y="3247291"/>
            <a:ext cx="2697328" cy="3894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7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"/>
    </mc:Choice>
    <mc:Fallback xmlns="">
      <p:transition spd="slow" advTm="86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A1A21CC-8A47-4946-AA4B-AEAFFD3C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3922" y="859363"/>
            <a:ext cx="4750078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FB4956-F526-427E-A671-44D608602F06}"/>
              </a:ext>
            </a:extLst>
          </p:cNvPr>
          <p:cNvSpPr/>
          <p:nvPr/>
        </p:nvSpPr>
        <p:spPr>
          <a:xfrm rot="14799001">
            <a:off x="189544" y="948424"/>
            <a:ext cx="5121851" cy="5245542"/>
          </a:xfrm>
          <a:prstGeom prst="wedgeEllipseCallout">
            <a:avLst>
              <a:gd name="adj1" fmla="val -37031"/>
              <a:gd name="adj2" fmla="val 6315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B7A99-AE1E-48F2-AEBE-FBA822D5BE43}"/>
              </a:ext>
            </a:extLst>
          </p:cNvPr>
          <p:cNvSpPr/>
          <p:nvPr/>
        </p:nvSpPr>
        <p:spPr>
          <a:xfrm>
            <a:off x="1220466" y="2136338"/>
            <a:ext cx="306000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Step one: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1" dirty="0"/>
              <a:t>Design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1" dirty="0"/>
              <a:t>Ask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1" dirty="0"/>
              <a:t>Build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0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4"/>
    </mc:Choice>
    <mc:Fallback xmlns="">
      <p:transition spd="slow" advTm="256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A1A21CC-8A47-4946-AA4B-AEAFFD3C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1891" y="812470"/>
            <a:ext cx="4750078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FB4956-F526-427E-A671-44D608602F06}"/>
              </a:ext>
            </a:extLst>
          </p:cNvPr>
          <p:cNvSpPr/>
          <p:nvPr/>
        </p:nvSpPr>
        <p:spPr>
          <a:xfrm rot="14799001">
            <a:off x="189543" y="868083"/>
            <a:ext cx="5121851" cy="5245542"/>
          </a:xfrm>
          <a:prstGeom prst="wedgeEllipseCallout">
            <a:avLst>
              <a:gd name="adj1" fmla="val -37031"/>
              <a:gd name="adj2" fmla="val 6315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A40E75-3CC8-4FBC-989C-B53CEED01E68}"/>
              </a:ext>
            </a:extLst>
          </p:cNvPr>
          <p:cNvSpPr/>
          <p:nvPr/>
        </p:nvSpPr>
        <p:spPr>
          <a:xfrm>
            <a:off x="1395046" y="205969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0" b="1" dirty="0"/>
              <a:t>Step two: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000" b="1" dirty="0"/>
              <a:t>Test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000" b="1" dirty="0"/>
              <a:t>Improve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7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1"/>
    </mc:Choice>
    <mc:Fallback xmlns="">
      <p:transition spd="slow" advTm="141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7A1A21CC-8A47-4946-AA4B-AEAFFD3C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3922" y="859363"/>
            <a:ext cx="4750078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6FB4956-F526-427E-A671-44D608602F06}"/>
              </a:ext>
            </a:extLst>
          </p:cNvPr>
          <p:cNvSpPr/>
          <p:nvPr/>
        </p:nvSpPr>
        <p:spPr>
          <a:xfrm rot="14799001">
            <a:off x="189544" y="948424"/>
            <a:ext cx="5121851" cy="5245542"/>
          </a:xfrm>
          <a:prstGeom prst="wedgeEllipseCallout">
            <a:avLst>
              <a:gd name="adj1" fmla="val -37031"/>
              <a:gd name="adj2" fmla="val 6315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B7A99-AE1E-48F2-AEBE-FBA822D5BE43}"/>
              </a:ext>
            </a:extLst>
          </p:cNvPr>
          <p:cNvSpPr/>
          <p:nvPr/>
        </p:nvSpPr>
        <p:spPr>
          <a:xfrm>
            <a:off x="1213580" y="2793007"/>
            <a:ext cx="33584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Step three:</a:t>
            </a:r>
          </a:p>
          <a:p>
            <a:r>
              <a:rPr lang="en-GB" sz="5400" b="1" dirty="0"/>
              <a:t>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6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0"/>
    </mc:Choice>
    <mc:Fallback xmlns="">
      <p:transition spd="slow" advTm="111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C0B4E6-D156-4A77-8650-117DDFDDD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53" y="1312984"/>
            <a:ext cx="7571077" cy="53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84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8"/>
    </mc:Choice>
    <mc:Fallback xmlns="">
      <p:transition spd="slow" advTm="206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in&#10;&#10;Description automatically generated">
            <a:extLst>
              <a:ext uri="{FF2B5EF4-FFF2-40B4-BE49-F238E27FC236}">
                <a16:creationId xmlns:a16="http://schemas.microsoft.com/office/drawing/2014/main" id="{0889016D-16AB-41AF-A62B-676E4108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D431B-7355-4A48-B65D-B815C3C69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94" y="1359876"/>
            <a:ext cx="6983612" cy="4935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7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326</Words>
  <Application>Microsoft Office PowerPoint</Application>
  <PresentationFormat>On-screen Show (4:3)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VAG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Reyan Brown</cp:lastModifiedBy>
  <cp:revision>18</cp:revision>
  <dcterms:created xsi:type="dcterms:W3CDTF">2020-05-26T14:41:30Z</dcterms:created>
  <dcterms:modified xsi:type="dcterms:W3CDTF">2020-11-26T14:51:33Z</dcterms:modified>
</cp:coreProperties>
</file>