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6.xml" ContentType="application/vnd.openxmlformats-officedocument.themeOverride+xml"/>
  <Override PartName="/ppt/notesSlides/notesSlide1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7.xml" ContentType="application/vnd.openxmlformats-officedocument.themeOverride+xml"/>
  <Override PartName="/ppt/notesSlides/notesSlide1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0.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1"/>
  </p:notesMasterIdLst>
  <p:handoutMasterIdLst>
    <p:handoutMasterId r:id="rId32"/>
  </p:handoutMasterIdLst>
  <p:sldIdLst>
    <p:sldId id="265" r:id="rId5"/>
    <p:sldId id="558" r:id="rId6"/>
    <p:sldId id="268" r:id="rId7"/>
    <p:sldId id="270" r:id="rId8"/>
    <p:sldId id="544" r:id="rId9"/>
    <p:sldId id="272" r:id="rId10"/>
    <p:sldId id="517" r:id="rId11"/>
    <p:sldId id="528" r:id="rId12"/>
    <p:sldId id="531" r:id="rId13"/>
    <p:sldId id="533" r:id="rId14"/>
    <p:sldId id="545" r:id="rId15"/>
    <p:sldId id="525" r:id="rId16"/>
    <p:sldId id="526" r:id="rId17"/>
    <p:sldId id="535" r:id="rId18"/>
    <p:sldId id="274" r:id="rId19"/>
    <p:sldId id="519" r:id="rId20"/>
    <p:sldId id="520" r:id="rId21"/>
    <p:sldId id="541" r:id="rId22"/>
    <p:sldId id="540" r:id="rId23"/>
    <p:sldId id="537" r:id="rId24"/>
    <p:sldId id="538" r:id="rId25"/>
    <p:sldId id="539" r:id="rId26"/>
    <p:sldId id="557" r:id="rId27"/>
    <p:sldId id="549" r:id="rId28"/>
    <p:sldId id="551" r:id="rId29"/>
    <p:sldId id="552" r:id="rId30"/>
  </p:sldIdLst>
  <p:sldSz cx="6858000" cy="9906000" type="A4"/>
  <p:notesSz cx="9144000" cy="6858000"/>
  <p:embeddedFontLst>
    <p:embeddedFont>
      <p:font typeface="Calibri" panose="020F0502020204030204" pitchFamily="34" charset="0"/>
      <p:regular r:id="rId33"/>
      <p:bold r:id="rId34"/>
      <p:italic r:id="rId35"/>
      <p:boldItalic r:id="rId36"/>
    </p:embeddedFont>
    <p:embeddedFont>
      <p:font typeface="Poppins" panose="00000500000000000000" pitchFamily="2" charset="0"/>
      <p:regular r:id="rId37"/>
      <p:bold r:id="rId38"/>
      <p:italic r:id="rId39"/>
      <p:boldItalic r:id="rId40"/>
    </p:embeddedFont>
    <p:embeddedFont>
      <p:font typeface="Trebuchet MS" panose="020B060302020202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2BC4E1-7B66-0ADB-0C25-A4832217740F}" name="Claudia Mollidor" initials="CM" userId="S::CMollidor@engineeringuk.com::ed7722c2-772d-4a32-90b4-b495386e94ff" providerId="AD"/>
  <p188:author id="{D07741FB-ED06-3C1D-C65A-A4AAFE1AFA60}" name="Phillip McShane" initials="PM" userId="S::pmcshane@engineeringuk.com::2701afd7-c085-47c0-8ca3-d0957263d7e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eanor Eyre" initials="EE" lastIdx="3" clrIdx="0">
    <p:extLst>
      <p:ext uri="{19B8F6BF-5375-455C-9EA6-DF929625EA0E}">
        <p15:presenceInfo xmlns:p15="http://schemas.microsoft.com/office/powerpoint/2012/main" userId="S::eeyre@engineeringuk.com::d1df72ff-8df4-44f7-9433-a10603e2e25d" providerId="AD"/>
      </p:ext>
    </p:extLst>
  </p:cmAuthor>
  <p:cmAuthor id="2" name="Emma Kennedy" initials="EK" lastIdx="56" clrIdx="1">
    <p:extLst>
      <p:ext uri="{19B8F6BF-5375-455C-9EA6-DF929625EA0E}">
        <p15:presenceInfo xmlns:p15="http://schemas.microsoft.com/office/powerpoint/2012/main" userId="S::EKennedy@engineeringuk.com::005841aa-1f7d-4791-8355-d14cb270207b" providerId="AD"/>
      </p:ext>
    </p:extLst>
  </p:cmAuthor>
  <p:cmAuthor id="3" name="Tamzin Caffrey" initials="TC" lastIdx="5" clrIdx="2">
    <p:extLst>
      <p:ext uri="{19B8F6BF-5375-455C-9EA6-DF929625EA0E}">
        <p15:presenceInfo xmlns:p15="http://schemas.microsoft.com/office/powerpoint/2012/main" userId="S::tcaffrey@engineeringuk.com::95e9644e-817d-4a3e-9bb5-b620cb911ee9" providerId="AD"/>
      </p:ext>
    </p:extLst>
  </p:cmAuthor>
  <p:cmAuthor id="4" name="Brian Edwards" initials="BE" lastIdx="6" clrIdx="3">
    <p:extLst>
      <p:ext uri="{19B8F6BF-5375-455C-9EA6-DF929625EA0E}">
        <p15:presenceInfo xmlns:p15="http://schemas.microsoft.com/office/powerpoint/2012/main" userId="S::BEdwards@engineeringuk.com::60e61132-69ef-4838-8263-9d2711eb1b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1D57"/>
    <a:srgbClr val="3DF9F4"/>
    <a:srgbClr val="00A773"/>
    <a:srgbClr val="644B78"/>
    <a:srgbClr val="FF0080"/>
    <a:srgbClr val="D81820"/>
    <a:srgbClr val="E7A521"/>
    <a:srgbClr val="F39404"/>
    <a:srgbClr val="6C5F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2131" y="-389"/>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shamilton.ENGINEERINGUK\AppData\Roaming\Microsoft\Excel\Big%2520Bang%2520Fair%2520-%2520student%2520survey%2520-%2520combined%2520days_initial%2520cleaning_220628%20(version%201).xlsb"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enguk-uks-fs01.engineeringuk.com\engukdata\Research\1.%20Programme%20Evaluation\Evaluation%202021-22\Big%20Bang%20Fair_Evaluation\3.%20Data%20analysis\BBF_analysis_220927.xlsx" TargetMode="External"/></Relationships>
</file>

<file path=ppt/charts/_rels/chart11.xml.rels><?xml version="1.0" encoding="UTF-8" standalone="yes"?>
<Relationships xmlns="http://schemas.openxmlformats.org/package/2006/relationships"><Relationship Id="rId3" Type="http://schemas.openxmlformats.org/officeDocument/2006/relationships/oleObject" Target="file:///\\enguk-uks-fs01.engineeringuk.com\engukdata\Research\1.%20Programme%20Evaluation\Evaluation%202021-22\Big%20Bang%20Fair_Evaluation\3.%20Data%20analysis\BBF_analysis_220927.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enguk-nas\Research\Data%20repository%20(restricted%20access)\1.%20Programme%20Evaluations\Evaluation%202021-22\Big%20Bang%20Fair\Big%20Bang%20Fair%20-%20student%20survey%20-%20UNLOCKED.csv"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enguk-nas\Research\Data%20repository%20(restricted%20access)\1.%20Programme%20Evaluations\Evaluation%202021-22\Big%20Bang%20Fair\Big%20Bang%20Fair%20-%20student%20survey%20-%20UNLOCKED.csv"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oleObject" Target="file:///\\enguk-uks-fs01.engineeringuk.com\engukdata\Research\1.%20Programme%20Evaluation\Evaluation%202021-22\Big%20Bang%20Fair_Evaluation\3.%20Data%20analysis\BBF_analysis_2209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enguk-nas\Research\Data%20repository%20(restricted%20access)\1.%20Programme%20Evaluations\Evaluation%202021-22\Big%20Bang%20Fair\Teachers%20survey_combined_220915.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enguk-nas\Research\Data%20repository%20(restricted%20access)\1.%20Programme%20Evaluations\Evaluation%202021-22\Big%20Bang%20Fair\Teachers%20survey_combined_220915.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enguk-nas\Research\Data%20repository%20(restricted%20access)\1.%20Programme%20Evaluations\Evaluation%202021-22\Big%20Bang%20Fair\Copy%20of%20Teachers%20survey_combined_220915_analysis.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enguk-nas\Research\Data%20repository%20(restricted%20access)\1.%20Programme%20Evaluations\Evaluation%202021-22\Big%20Bang%20Fair\Copy%20of%20Teachers%20survey_combined_220915_analysis.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enguk-uks-fs01.engineeringuk.com\engukdata\Research\1.%20Programme%20Evaluation\Evaluation%202021-22\Big%20Bang%20Fair_Evaluation\3.%20Data%20analysis\Copy%20of%20BBF_analysis_220929.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enguk-nas\Research\Data%20repository%20(restricted%20access)\1.%20Programme%20Evaluations\Evaluation%202021-22\Big%20Bang%20Fair\Copy%20of%20Teachers%20survey_combined_220915_analysi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https://engineeringuk-my.sharepoint.com/personal/shamilton_engineeringuk_com/Documents/Desktop/Big%20Bang%20Fair%20-%20student%20survey%20-%20combined%20days_initial%20cleaning_22062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[BBF_analysis_220922.xlsx]Experience!PivotTable4</c:name>
    <c:fmtId val="3"/>
  </c:pivotSource>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sz="1200" i="1"/>
              <a:t>I</a:t>
            </a:r>
            <a:r>
              <a:rPr lang="en-GB" sz="1200" i="1" baseline="0"/>
              <a:t> am enjoying the Big Bang Fair </a:t>
            </a:r>
          </a:p>
          <a:p>
            <a:pPr>
              <a:defRPr sz="1200"/>
            </a:pPr>
            <a:r>
              <a:rPr lang="en-GB" sz="1200" i="1" baseline="0"/>
              <a:t>(n=2349)</a:t>
            </a:r>
            <a:endParaRPr lang="en-GB" sz="1200" i="1"/>
          </a:p>
        </c:rich>
      </c:tx>
      <c:layout>
        <c:manualLayout>
          <c:xMode val="edge"/>
          <c:yMode val="edge"/>
          <c:x val="0.16935856565881377"/>
          <c:y val="3.223807096183257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rgbClr val="F70059"/>
          </a:solidFill>
          <a:ln w="19050">
            <a:solidFill>
              <a:schemeClr val="lt1"/>
            </a:solidFill>
          </a:ln>
          <a:effectLst/>
        </c:spPr>
      </c:pivotFmt>
      <c:pivotFmt>
        <c:idx val="2"/>
        <c:spPr>
          <a:solidFill>
            <a:srgbClr val="FEC700"/>
          </a:solidFill>
          <a:ln w="19050">
            <a:solidFill>
              <a:schemeClr val="lt1"/>
            </a:solidFill>
          </a:ln>
          <a:effectLst/>
        </c:spPr>
      </c:pivotFmt>
      <c:pivotFmt>
        <c:idx val="3"/>
        <c:spPr>
          <a:solidFill>
            <a:srgbClr val="26213F"/>
          </a:solidFill>
          <a:ln w="19050">
            <a:solidFill>
              <a:schemeClr val="lt1"/>
            </a:solidFill>
          </a:ln>
          <a:effectLst/>
        </c:spPr>
      </c:pivotFmt>
      <c:pivotFmt>
        <c:idx val="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Lst>
        </c:dLbl>
      </c:pivotFmt>
      <c:pivotFmt>
        <c:idx val="5"/>
        <c:spPr>
          <a:solidFill>
            <a:srgbClr val="70AD47">
              <a:lumMod val="75000"/>
            </a:srgbClr>
          </a:solidFill>
          <a:ln w="19050">
            <a:solidFill>
              <a:schemeClr val="lt1"/>
            </a:solidFill>
          </a:ln>
          <a:effectLst/>
        </c:spPr>
      </c:pivotFmt>
      <c:pivotFmt>
        <c:idx val="6"/>
        <c:spPr>
          <a:solidFill>
            <a:srgbClr val="92D050"/>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rgbClr val="5B9BD5"/>
          </a:solidFill>
          <a:ln w="19050">
            <a:solidFill>
              <a:schemeClr val="lt1"/>
            </a:solidFill>
          </a:ln>
          <a:effectLst/>
        </c:spPr>
      </c:pivotFmt>
      <c:pivotFmt>
        <c:idx val="9"/>
        <c:spPr>
          <a:solidFill>
            <a:srgbClr val="44546A"/>
          </a:solidFill>
          <a:ln w="19050">
            <a:solidFill>
              <a:schemeClr val="lt1"/>
            </a:solidFill>
          </a:ln>
          <a:effectLst/>
        </c:spPr>
      </c:pivotFmt>
      <c:pivotFmt>
        <c:idx val="1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Lst>
        </c:dLbl>
      </c:pivotFmt>
      <c:pivotFmt>
        <c:idx val="1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Lst>
        </c:dLbl>
      </c:pivotFmt>
      <c:pivotFmt>
        <c:idx val="12"/>
        <c:spPr>
          <a:solidFill>
            <a:srgbClr val="70AD47">
              <a:lumMod val="75000"/>
            </a:srgbClr>
          </a:solidFill>
          <a:ln w="19050">
            <a:solidFill>
              <a:schemeClr val="lt1"/>
            </a:solidFill>
          </a:ln>
          <a:effectLst/>
        </c:spPr>
      </c:pivotFmt>
      <c:pivotFmt>
        <c:idx val="13"/>
        <c:spPr>
          <a:solidFill>
            <a:srgbClr val="92D050"/>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rgbClr val="5B9BD5"/>
          </a:solidFill>
          <a:ln w="19050">
            <a:solidFill>
              <a:schemeClr val="lt1"/>
            </a:solidFill>
          </a:ln>
          <a:effectLst/>
        </c:spPr>
      </c:pivotFmt>
      <c:pivotFmt>
        <c:idx val="16"/>
        <c:spPr>
          <a:solidFill>
            <a:srgbClr val="44546A"/>
          </a:solidFill>
          <a:ln w="19050">
            <a:solidFill>
              <a:schemeClr val="lt1"/>
            </a:solidFill>
          </a:ln>
          <a:effectLst/>
        </c:spPr>
      </c:pivotFmt>
      <c:pivotFmt>
        <c:idx val="17"/>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Lst>
        </c:dLbl>
      </c:pivotFmt>
      <c:pivotFmt>
        <c:idx val="18"/>
        <c:spPr>
          <a:solidFill>
            <a:srgbClr val="70AD47">
              <a:lumMod val="75000"/>
            </a:srgbClr>
          </a:solidFill>
          <a:ln w="19050">
            <a:solidFill>
              <a:schemeClr val="lt1"/>
            </a:solidFill>
          </a:ln>
          <a:effectLst/>
        </c:spPr>
      </c:pivotFmt>
      <c:pivotFmt>
        <c:idx val="19"/>
        <c:spPr>
          <a:solidFill>
            <a:srgbClr val="92D050"/>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rgbClr val="5B9BD5"/>
          </a:solidFill>
          <a:ln w="19050">
            <a:solidFill>
              <a:schemeClr val="lt1"/>
            </a:solidFill>
          </a:ln>
          <a:effectLst/>
        </c:spPr>
      </c:pivotFmt>
      <c:pivotFmt>
        <c:idx val="22"/>
        <c:spPr>
          <a:solidFill>
            <a:srgbClr val="44546A"/>
          </a:solidFill>
          <a:ln w="19050">
            <a:solidFill>
              <a:schemeClr val="lt1"/>
            </a:solidFill>
          </a:ln>
          <a:effectLst/>
        </c:spPr>
      </c:pivotFmt>
    </c:pivotFmts>
    <c:plotArea>
      <c:layout>
        <c:manualLayout>
          <c:layoutTarget val="inner"/>
          <c:xMode val="edge"/>
          <c:yMode val="edge"/>
          <c:x val="9.6232170560395902E-2"/>
          <c:y val="0.22855946168344493"/>
          <c:w val="0.53761578089508855"/>
          <c:h val="0.69493731133642034"/>
        </c:manualLayout>
      </c:layout>
      <c:doughnutChart>
        <c:varyColors val="1"/>
        <c:ser>
          <c:idx val="0"/>
          <c:order val="0"/>
          <c:tx>
            <c:strRef>
              <c:f>Experience!$B$2:$B$3</c:f>
              <c:strCache>
                <c:ptCount val="1"/>
                <c:pt idx="0">
                  <c:v>Total</c:v>
                </c:pt>
              </c:strCache>
            </c:strRef>
          </c:tx>
          <c:dPt>
            <c:idx val="0"/>
            <c:bubble3D val="0"/>
            <c:spPr>
              <a:solidFill>
                <a:srgbClr val="70AD47">
                  <a:lumMod val="75000"/>
                </a:srgbClr>
              </a:solidFill>
              <a:ln w="19050">
                <a:solidFill>
                  <a:schemeClr val="lt1"/>
                </a:solidFill>
              </a:ln>
              <a:effectLst/>
            </c:spPr>
            <c:extLst>
              <c:ext xmlns:c16="http://schemas.microsoft.com/office/drawing/2014/chart" uri="{C3380CC4-5D6E-409C-BE32-E72D297353CC}">
                <c16:uniqueId val="{00000001-8A7A-440F-9505-04CCFEA45020}"/>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8A7A-440F-9505-04CCFEA4502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A7A-440F-9505-04CCFEA45020}"/>
              </c:ext>
            </c:extLst>
          </c:dPt>
          <c:dPt>
            <c:idx val="3"/>
            <c:bubble3D val="0"/>
            <c:spPr>
              <a:solidFill>
                <a:srgbClr val="5B9BD5"/>
              </a:solidFill>
              <a:ln w="19050">
                <a:solidFill>
                  <a:schemeClr val="lt1"/>
                </a:solidFill>
              </a:ln>
              <a:effectLst/>
            </c:spPr>
            <c:extLst>
              <c:ext xmlns:c16="http://schemas.microsoft.com/office/drawing/2014/chart" uri="{C3380CC4-5D6E-409C-BE32-E72D297353CC}">
                <c16:uniqueId val="{00000007-8A7A-440F-9505-04CCFEA45020}"/>
              </c:ext>
            </c:extLst>
          </c:dPt>
          <c:dPt>
            <c:idx val="4"/>
            <c:bubble3D val="0"/>
            <c:spPr>
              <a:solidFill>
                <a:srgbClr val="44546A"/>
              </a:solidFill>
              <a:ln w="19050">
                <a:solidFill>
                  <a:schemeClr val="lt1"/>
                </a:solidFill>
              </a:ln>
              <a:effectLst/>
            </c:spPr>
            <c:extLst>
              <c:ext xmlns:c16="http://schemas.microsoft.com/office/drawing/2014/chart" uri="{C3380CC4-5D6E-409C-BE32-E72D297353CC}">
                <c16:uniqueId val="{00000009-8A7A-440F-9505-04CCFEA45020}"/>
              </c:ext>
            </c:extLst>
          </c:dPt>
          <c:dLbls>
            <c:dLbl>
              <c:idx val="3"/>
              <c:layout>
                <c:manualLayout>
                  <c:x val="-5.4036656179661934E-2"/>
                  <c:y val="-0.12462526455844804"/>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A7A-440F-9505-04CCFEA45020}"/>
                </c:ext>
              </c:extLst>
            </c:dLbl>
            <c:dLbl>
              <c:idx val="4"/>
              <c:layout>
                <c:manualLayout>
                  <c:x val="-4.1567628570888162E-3"/>
                  <c:y val="-0.13746308020503228"/>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8A7A-440F-9505-04CCFEA45020}"/>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Experience!$A$4:$A$9</c:f>
              <c:strCache>
                <c:ptCount val="5"/>
                <c:pt idx="0">
                  <c:v>Strongly agree</c:v>
                </c:pt>
                <c:pt idx="1">
                  <c:v>Agree</c:v>
                </c:pt>
                <c:pt idx="2">
                  <c:v>Neither agree nor disagree</c:v>
                </c:pt>
                <c:pt idx="3">
                  <c:v>Disagree</c:v>
                </c:pt>
                <c:pt idx="4">
                  <c:v>Strongly Disagree</c:v>
                </c:pt>
              </c:strCache>
            </c:strRef>
          </c:cat>
          <c:val>
            <c:numRef>
              <c:f>Experience!$B$4:$B$9</c:f>
              <c:numCache>
                <c:formatCode>General</c:formatCode>
                <c:ptCount val="5"/>
                <c:pt idx="0">
                  <c:v>1181</c:v>
                </c:pt>
                <c:pt idx="1">
                  <c:v>881</c:v>
                </c:pt>
                <c:pt idx="2">
                  <c:v>194</c:v>
                </c:pt>
                <c:pt idx="3">
                  <c:v>29</c:v>
                </c:pt>
                <c:pt idx="4">
                  <c:v>64</c:v>
                </c:pt>
              </c:numCache>
            </c:numRef>
          </c:val>
          <c:extLst>
            <c:ext xmlns:c16="http://schemas.microsoft.com/office/drawing/2014/chart" uri="{C3380CC4-5D6E-409C-BE32-E72D297353CC}">
              <c16:uniqueId val="{0000000A-8A7A-440F-9505-04CCFEA45020}"/>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65941695523247823"/>
          <c:y val="0.2593531655289561"/>
          <c:w val="0.31564310354985037"/>
          <c:h val="0.6226034569196565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noFill/>
    <a:ln w="9525" cap="flat" cmpd="sng" algn="ctr">
      <a:noFill/>
      <a:round/>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[Copy of BBF_analysis_220929.xlsx]Sheet5!PivotTable13</c:name>
    <c:fmtId val="3"/>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200" i="1"/>
              <a:t>The Fair</a:t>
            </a:r>
            <a:r>
              <a:rPr lang="en-GB" sz="1200" i="1" baseline="0"/>
              <a:t> has made me want to find out more about a career in STEM (n=2302)</a:t>
            </a:r>
            <a:endParaRPr lang="en-GB" i="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rgbClr val="F70059"/>
          </a:solidFill>
          <a:ln w="19050">
            <a:solidFill>
              <a:schemeClr val="lt1"/>
            </a:solidFill>
          </a:ln>
          <a:effectLst/>
        </c:spPr>
      </c:pivotFmt>
      <c:pivotFmt>
        <c:idx val="2"/>
        <c:spPr>
          <a:solidFill>
            <a:srgbClr val="FEC700"/>
          </a:solidFill>
          <a:ln w="19050">
            <a:solidFill>
              <a:schemeClr val="lt1"/>
            </a:solidFill>
          </a:ln>
          <a:effectLst/>
        </c:spPr>
      </c:pivotFmt>
      <c:pivotFmt>
        <c:idx val="3"/>
        <c:spPr>
          <a:solidFill>
            <a:srgbClr val="26213F"/>
          </a:solidFill>
          <a:ln w="19050">
            <a:solidFill>
              <a:schemeClr val="lt1"/>
            </a:solidFill>
          </a:ln>
          <a:effectLst/>
        </c:spPr>
      </c:pivotFmt>
      <c:pivotFmt>
        <c:idx val="4"/>
        <c:spPr>
          <a:solidFill>
            <a:schemeClr val="accent1"/>
          </a:solidFill>
          <a:ln w="19050">
            <a:solidFill>
              <a:schemeClr val="lt1"/>
            </a:solid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F70059"/>
          </a:solidFill>
          <a:ln w="19050">
            <a:solidFill>
              <a:schemeClr val="lt1"/>
            </a:solidFill>
          </a:ln>
          <a:effectLst/>
        </c:spPr>
      </c:pivotFmt>
      <c:pivotFmt>
        <c:idx val="6"/>
        <c:spPr>
          <a:solidFill>
            <a:srgbClr val="FEC700"/>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rgbClr val="26213F"/>
          </a:solidFill>
          <a:ln w="19050">
            <a:solidFill>
              <a:schemeClr val="lt1"/>
            </a:solidFill>
          </a:ln>
          <a:effectLst/>
        </c:spPr>
      </c:pivotFmt>
      <c:pivotFmt>
        <c:idx val="9"/>
        <c:spPr>
          <a:solidFill>
            <a:schemeClr val="accent1"/>
          </a:solidFill>
          <a:ln w="19050">
            <a:solidFill>
              <a:schemeClr val="lt1"/>
            </a:solid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70059"/>
          </a:solidFill>
          <a:ln w="19050">
            <a:solidFill>
              <a:schemeClr val="lt1"/>
            </a:solidFill>
          </a:ln>
          <a:effectLst/>
        </c:spPr>
      </c:pivotFmt>
      <c:pivotFmt>
        <c:idx val="11"/>
        <c:spPr>
          <a:solidFill>
            <a:srgbClr val="FEC700"/>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rgbClr val="26213F"/>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F70059"/>
          </a:solidFill>
          <a:ln w="19050">
            <a:solidFill>
              <a:schemeClr val="lt1"/>
            </a:solidFill>
          </a:ln>
          <a:effectLst/>
        </c:spPr>
      </c:pivotFmt>
      <c:pivotFmt>
        <c:idx val="17"/>
        <c:spPr>
          <a:solidFill>
            <a:srgbClr val="FEC700"/>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rgbClr val="26213F"/>
          </a:solidFill>
          <a:ln w="19050">
            <a:solidFill>
              <a:schemeClr val="lt1"/>
            </a:solidFill>
          </a:ln>
          <a:effectLst/>
        </c:spPr>
      </c:pivotFmt>
      <c:pivotFmt>
        <c:idx val="20"/>
        <c:spPr>
          <a:solidFill>
            <a:schemeClr val="accent1"/>
          </a:solidFill>
          <a:ln w="19050">
            <a:solidFill>
              <a:schemeClr val="lt1"/>
            </a:solidFill>
          </a:ln>
          <a:effectLst/>
        </c:spPr>
      </c:pivotFmt>
    </c:pivotFmts>
    <c:plotArea>
      <c:layout>
        <c:manualLayout>
          <c:layoutTarget val="inner"/>
          <c:xMode val="edge"/>
          <c:yMode val="edge"/>
          <c:x val="8.1451059916814325E-2"/>
          <c:y val="0.23628259724578615"/>
          <c:w val="0.54013799319168643"/>
          <c:h val="0.69916123908732986"/>
        </c:manualLayout>
      </c:layout>
      <c:doughnutChart>
        <c:varyColors val="1"/>
        <c:ser>
          <c:idx val="0"/>
          <c:order val="0"/>
          <c:tx>
            <c:strRef>
              <c:f>Sheet5!$B$11:$B$12</c:f>
              <c:strCache>
                <c:ptCount val="1"/>
                <c:pt idx="0">
                  <c:v>Total</c:v>
                </c:pt>
              </c:strCache>
            </c:strRef>
          </c:tx>
          <c:dPt>
            <c:idx val="0"/>
            <c:bubble3D val="0"/>
            <c:spPr>
              <a:solidFill>
                <a:srgbClr val="70AD47">
                  <a:lumMod val="75000"/>
                </a:srgbClr>
              </a:solidFill>
              <a:ln w="19050">
                <a:solidFill>
                  <a:schemeClr val="lt1"/>
                </a:solidFill>
              </a:ln>
              <a:effectLst/>
            </c:spPr>
            <c:extLst>
              <c:ext xmlns:c16="http://schemas.microsoft.com/office/drawing/2014/chart" uri="{C3380CC4-5D6E-409C-BE32-E72D297353CC}">
                <c16:uniqueId val="{00000001-9075-4104-B283-D8FC25D636B2}"/>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9075-4104-B283-D8FC25D636B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075-4104-B283-D8FC25D636B2}"/>
              </c:ext>
            </c:extLst>
          </c:dPt>
          <c:dPt>
            <c:idx val="3"/>
            <c:bubble3D val="0"/>
            <c:spPr>
              <a:solidFill>
                <a:srgbClr val="4472C4"/>
              </a:solidFill>
              <a:ln w="19050">
                <a:solidFill>
                  <a:schemeClr val="lt1"/>
                </a:solidFill>
              </a:ln>
              <a:effectLst/>
            </c:spPr>
            <c:extLst>
              <c:ext xmlns:c16="http://schemas.microsoft.com/office/drawing/2014/chart" uri="{C3380CC4-5D6E-409C-BE32-E72D297353CC}">
                <c16:uniqueId val="{00000007-9075-4104-B283-D8FC25D636B2}"/>
              </c:ext>
            </c:extLst>
          </c:dPt>
          <c:dPt>
            <c:idx val="4"/>
            <c:bubble3D val="0"/>
            <c:spPr>
              <a:solidFill>
                <a:srgbClr val="261D57"/>
              </a:solidFill>
              <a:ln w="19050">
                <a:solidFill>
                  <a:schemeClr val="lt1"/>
                </a:solidFill>
              </a:ln>
              <a:effectLst/>
            </c:spPr>
            <c:extLst>
              <c:ext xmlns:c16="http://schemas.microsoft.com/office/drawing/2014/chart" uri="{C3380CC4-5D6E-409C-BE32-E72D297353CC}">
                <c16:uniqueId val="{00000009-9075-4104-B283-D8FC25D636B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Sheet5!$A$13:$A$18</c:f>
              <c:strCache>
                <c:ptCount val="5"/>
                <c:pt idx="0">
                  <c:v>Strongly agree</c:v>
                </c:pt>
                <c:pt idx="1">
                  <c:v>Agree</c:v>
                </c:pt>
                <c:pt idx="2">
                  <c:v>Neither agree nor disagree</c:v>
                </c:pt>
                <c:pt idx="3">
                  <c:v>Disagree</c:v>
                </c:pt>
                <c:pt idx="4">
                  <c:v>Strongly Disagree</c:v>
                </c:pt>
              </c:strCache>
            </c:strRef>
          </c:cat>
          <c:val>
            <c:numRef>
              <c:f>Sheet5!$B$13:$B$18</c:f>
              <c:numCache>
                <c:formatCode>0.0%</c:formatCode>
                <c:ptCount val="5"/>
                <c:pt idx="0">
                  <c:v>0.33449174630755862</c:v>
                </c:pt>
                <c:pt idx="1">
                  <c:v>0.41181581233709819</c:v>
                </c:pt>
                <c:pt idx="2">
                  <c:v>0.16333622936576889</c:v>
                </c:pt>
                <c:pt idx="3">
                  <c:v>3.5621198957428324E-2</c:v>
                </c:pt>
                <c:pt idx="4">
                  <c:v>5.4735013032145959E-2</c:v>
                </c:pt>
              </c:numCache>
            </c:numRef>
          </c:val>
          <c:extLst>
            <c:ext xmlns:c16="http://schemas.microsoft.com/office/drawing/2014/chart" uri="{C3380CC4-5D6E-409C-BE32-E72D297353CC}">
              <c16:uniqueId val="{0000000A-9075-4104-B283-D8FC25D636B2}"/>
            </c:ext>
          </c:extLst>
        </c:ser>
        <c:dLbls>
          <c:showLegendKey val="0"/>
          <c:showVal val="0"/>
          <c:showCatName val="0"/>
          <c:showSerName val="0"/>
          <c:showPercent val="0"/>
          <c:showBubbleSize val="0"/>
          <c:showLeaderLines val="1"/>
        </c:dLbls>
        <c:firstSliceAng val="0"/>
        <c:holeSize val="54"/>
      </c:doughnutChart>
      <c:spPr>
        <a:noFill/>
        <a:ln>
          <a:noFill/>
        </a:ln>
        <a:effectLst/>
      </c:spPr>
    </c:plotArea>
    <c:legend>
      <c:legendPos val="r"/>
      <c:layout>
        <c:manualLayout>
          <c:xMode val="edge"/>
          <c:yMode val="edge"/>
          <c:x val="0.63942223896817574"/>
          <c:y val="0.27397260806382717"/>
          <c:w val="0.33170372264951797"/>
          <c:h val="0.61074713159657013"/>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noFill/>
    <a:ln w="9525" cap="flat" cmpd="sng" algn="ctr">
      <a:noFill/>
      <a:round/>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sz="1200" i="1"/>
              <a:t>Students reporting they were interested</a:t>
            </a:r>
            <a:r>
              <a:rPr lang="en-GB" sz="1200" i="1" baseline="0"/>
              <a:t> or very interested in a career related to STEM</a:t>
            </a:r>
            <a:endParaRPr lang="en-GB" sz="1200" i="1"/>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A77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Sheet5!$F$70:$H$70</c:f>
              <c:strCache>
                <c:ptCount val="3"/>
                <c:pt idx="0">
                  <c:v>Engineering (n=2233)</c:v>
                </c:pt>
                <c:pt idx="1">
                  <c:v>Science (n=2226)</c:v>
                </c:pt>
                <c:pt idx="2">
                  <c:v>Technology (n=2218)</c:v>
                </c:pt>
              </c:strCache>
            </c:strRef>
          </c:cat>
          <c:val>
            <c:numRef>
              <c:f>Sheet5!$F$71:$H$71</c:f>
              <c:numCache>
                <c:formatCode>0%</c:formatCode>
                <c:ptCount val="3"/>
                <c:pt idx="0">
                  <c:v>0.62203313927451864</c:v>
                </c:pt>
                <c:pt idx="1">
                  <c:v>0.66756513926325245</c:v>
                </c:pt>
                <c:pt idx="2">
                  <c:v>0.70063119927862938</c:v>
                </c:pt>
              </c:numCache>
            </c:numRef>
          </c:val>
          <c:extLst>
            <c:ext xmlns:c16="http://schemas.microsoft.com/office/drawing/2014/chart" uri="{C3380CC4-5D6E-409C-BE32-E72D297353CC}">
              <c16:uniqueId val="{00000000-686F-49A9-B7E3-888FDCC9F4A8}"/>
            </c:ext>
          </c:extLst>
        </c:ser>
        <c:dLbls>
          <c:showLegendKey val="0"/>
          <c:showVal val="0"/>
          <c:showCatName val="0"/>
          <c:showSerName val="0"/>
          <c:showPercent val="0"/>
          <c:showBubbleSize val="0"/>
        </c:dLbls>
        <c:gapWidth val="44"/>
        <c:overlap val="-27"/>
        <c:axId val="774116504"/>
        <c:axId val="774125360"/>
      </c:barChart>
      <c:catAx>
        <c:axId val="774116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74125360"/>
        <c:crosses val="autoZero"/>
        <c:auto val="1"/>
        <c:lblAlgn val="ctr"/>
        <c:lblOffset val="100"/>
        <c:noMultiLvlLbl val="0"/>
      </c:catAx>
      <c:valAx>
        <c:axId val="77412536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741165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Sheet2!$A$54</c:f>
              <c:strCache>
                <c:ptCount val="1"/>
                <c:pt idx="0">
                  <c:v>Girls (n=85)</c:v>
                </c:pt>
              </c:strCache>
            </c:strRef>
          </c:tx>
          <c:spPr>
            <a:solidFill>
              <a:srgbClr val="261D5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Sheet2!$B$53:$D$53</c:f>
              <c:strCache>
                <c:ptCount val="3"/>
                <c:pt idx="0">
                  <c:v>Engineers</c:v>
                </c:pt>
                <c:pt idx="1">
                  <c:v>Scientists</c:v>
                </c:pt>
                <c:pt idx="2">
                  <c:v>People working in technology</c:v>
                </c:pt>
              </c:strCache>
            </c:strRef>
          </c:cat>
          <c:val>
            <c:numRef>
              <c:f>Sheet2!$B$54:$D$54</c:f>
              <c:numCache>
                <c:formatCode>0%</c:formatCode>
                <c:ptCount val="3"/>
                <c:pt idx="0">
                  <c:v>0.72</c:v>
                </c:pt>
                <c:pt idx="1">
                  <c:v>0.79</c:v>
                </c:pt>
                <c:pt idx="2">
                  <c:v>0.73</c:v>
                </c:pt>
              </c:numCache>
            </c:numRef>
          </c:val>
          <c:extLst>
            <c:ext xmlns:c16="http://schemas.microsoft.com/office/drawing/2014/chart" uri="{C3380CC4-5D6E-409C-BE32-E72D297353CC}">
              <c16:uniqueId val="{00000000-A5C1-48F7-AF6E-415D6C3D6A06}"/>
            </c:ext>
          </c:extLst>
        </c:ser>
        <c:ser>
          <c:idx val="1"/>
          <c:order val="1"/>
          <c:tx>
            <c:strRef>
              <c:f>Sheet2!$A$55</c:f>
              <c:strCache>
                <c:ptCount val="1"/>
                <c:pt idx="0">
                  <c:v>Boys (n=81)</c:v>
                </c:pt>
              </c:strCache>
            </c:strRef>
          </c:tx>
          <c:spPr>
            <a:solidFill>
              <a:srgbClr val="00A77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Sheet2!$B$53:$D$53</c:f>
              <c:strCache>
                <c:ptCount val="3"/>
                <c:pt idx="0">
                  <c:v>Engineers</c:v>
                </c:pt>
                <c:pt idx="1">
                  <c:v>Scientists</c:v>
                </c:pt>
                <c:pt idx="2">
                  <c:v>People working in technology</c:v>
                </c:pt>
              </c:strCache>
            </c:strRef>
          </c:cat>
          <c:val>
            <c:numRef>
              <c:f>Sheet2!$B$55:$D$55</c:f>
              <c:numCache>
                <c:formatCode>0%</c:formatCode>
                <c:ptCount val="3"/>
                <c:pt idx="0">
                  <c:v>0.89</c:v>
                </c:pt>
                <c:pt idx="1">
                  <c:v>0.85</c:v>
                </c:pt>
                <c:pt idx="2">
                  <c:v>0.89</c:v>
                </c:pt>
              </c:numCache>
            </c:numRef>
          </c:val>
          <c:extLst>
            <c:ext xmlns:c16="http://schemas.microsoft.com/office/drawing/2014/chart" uri="{C3380CC4-5D6E-409C-BE32-E72D297353CC}">
              <c16:uniqueId val="{00000001-A5C1-48F7-AF6E-415D6C3D6A06}"/>
            </c:ext>
          </c:extLst>
        </c:ser>
        <c:dLbls>
          <c:showLegendKey val="0"/>
          <c:showVal val="0"/>
          <c:showCatName val="0"/>
          <c:showSerName val="0"/>
          <c:showPercent val="0"/>
          <c:showBubbleSize val="0"/>
        </c:dLbls>
        <c:gapWidth val="44"/>
        <c:axId val="782950824"/>
        <c:axId val="782946888"/>
      </c:barChart>
      <c:catAx>
        <c:axId val="782950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82946888"/>
        <c:crosses val="autoZero"/>
        <c:auto val="1"/>
        <c:lblAlgn val="ctr"/>
        <c:lblOffset val="100"/>
        <c:noMultiLvlLbl val="0"/>
      </c:catAx>
      <c:valAx>
        <c:axId val="7829468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2950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Sheet4!$N$3</c:f>
              <c:strCache>
                <c:ptCount val="1"/>
                <c:pt idx="0">
                  <c:v>Very interested</c:v>
                </c:pt>
              </c:strCache>
            </c:strRef>
          </c:tx>
          <c:spPr>
            <a:solidFill>
              <a:srgbClr val="00A77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Sheet4!$O$1:$T$2</c:f>
              <c:multiLvlStrCache>
                <c:ptCount val="6"/>
                <c:lvl>
                  <c:pt idx="0">
                    <c:v>Male</c:v>
                  </c:pt>
                  <c:pt idx="1">
                    <c:v>Female</c:v>
                  </c:pt>
                  <c:pt idx="2">
                    <c:v>Male</c:v>
                  </c:pt>
                  <c:pt idx="3">
                    <c:v>Female</c:v>
                  </c:pt>
                  <c:pt idx="4">
                    <c:v>Male</c:v>
                  </c:pt>
                  <c:pt idx="5">
                    <c:v>Female</c:v>
                  </c:pt>
                </c:lvl>
                <c:lvl>
                  <c:pt idx="0">
                    <c:v>Engineering</c:v>
                  </c:pt>
                  <c:pt idx="2">
                    <c:v>Science</c:v>
                  </c:pt>
                  <c:pt idx="4">
                    <c:v>Technology</c:v>
                  </c:pt>
                </c:lvl>
              </c:multiLvlStrCache>
            </c:multiLvlStrRef>
          </c:cat>
          <c:val>
            <c:numRef>
              <c:f>Sheet4!$O$3:$T$3</c:f>
              <c:numCache>
                <c:formatCode>0%</c:formatCode>
                <c:ptCount val="6"/>
                <c:pt idx="0">
                  <c:v>0.48</c:v>
                </c:pt>
                <c:pt idx="1">
                  <c:v>0.23</c:v>
                </c:pt>
                <c:pt idx="2">
                  <c:v>0.42</c:v>
                </c:pt>
                <c:pt idx="3">
                  <c:v>0.43</c:v>
                </c:pt>
                <c:pt idx="4">
                  <c:v>0.54</c:v>
                </c:pt>
                <c:pt idx="5">
                  <c:v>0.28000000000000003</c:v>
                </c:pt>
              </c:numCache>
            </c:numRef>
          </c:val>
          <c:extLst>
            <c:ext xmlns:c16="http://schemas.microsoft.com/office/drawing/2014/chart" uri="{C3380CC4-5D6E-409C-BE32-E72D297353CC}">
              <c16:uniqueId val="{00000000-C2C5-4CFB-B595-6153934BCD8B}"/>
            </c:ext>
          </c:extLst>
        </c:ser>
        <c:ser>
          <c:idx val="1"/>
          <c:order val="1"/>
          <c:tx>
            <c:strRef>
              <c:f>Sheet4!$N$4</c:f>
              <c:strCache>
                <c:ptCount val="1"/>
                <c:pt idx="0">
                  <c:v>Interested</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Sheet4!$O$1:$T$2</c:f>
              <c:multiLvlStrCache>
                <c:ptCount val="6"/>
                <c:lvl>
                  <c:pt idx="0">
                    <c:v>Male</c:v>
                  </c:pt>
                  <c:pt idx="1">
                    <c:v>Female</c:v>
                  </c:pt>
                  <c:pt idx="2">
                    <c:v>Male</c:v>
                  </c:pt>
                  <c:pt idx="3">
                    <c:v>Female</c:v>
                  </c:pt>
                  <c:pt idx="4">
                    <c:v>Male</c:v>
                  </c:pt>
                  <c:pt idx="5">
                    <c:v>Female</c:v>
                  </c:pt>
                </c:lvl>
                <c:lvl>
                  <c:pt idx="0">
                    <c:v>Engineering</c:v>
                  </c:pt>
                  <c:pt idx="2">
                    <c:v>Science</c:v>
                  </c:pt>
                  <c:pt idx="4">
                    <c:v>Technology</c:v>
                  </c:pt>
                </c:lvl>
              </c:multiLvlStrCache>
            </c:multiLvlStrRef>
          </c:cat>
          <c:val>
            <c:numRef>
              <c:f>Sheet4!$O$4:$T$4</c:f>
              <c:numCache>
                <c:formatCode>0%</c:formatCode>
                <c:ptCount val="6"/>
                <c:pt idx="0" formatCode="0.00%">
                  <c:v>0.36</c:v>
                </c:pt>
                <c:pt idx="1">
                  <c:v>0.38</c:v>
                </c:pt>
                <c:pt idx="2">
                  <c:v>0.38</c:v>
                </c:pt>
                <c:pt idx="3">
                  <c:v>0.33</c:v>
                </c:pt>
                <c:pt idx="4">
                  <c:v>0.35</c:v>
                </c:pt>
                <c:pt idx="5">
                  <c:v>0.37</c:v>
                </c:pt>
              </c:numCache>
            </c:numRef>
          </c:val>
          <c:extLst>
            <c:ext xmlns:c16="http://schemas.microsoft.com/office/drawing/2014/chart" uri="{C3380CC4-5D6E-409C-BE32-E72D297353CC}">
              <c16:uniqueId val="{00000001-C2C5-4CFB-B595-6153934BCD8B}"/>
            </c:ext>
          </c:extLst>
        </c:ser>
        <c:dLbls>
          <c:showLegendKey val="0"/>
          <c:showVal val="0"/>
          <c:showCatName val="0"/>
          <c:showSerName val="0"/>
          <c:showPercent val="0"/>
          <c:showBubbleSize val="0"/>
        </c:dLbls>
        <c:gapWidth val="44"/>
        <c:overlap val="100"/>
        <c:axId val="782722208"/>
        <c:axId val="782721224"/>
      </c:barChart>
      <c:catAx>
        <c:axId val="782722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782721224"/>
        <c:crosses val="autoZero"/>
        <c:auto val="1"/>
        <c:lblAlgn val="ctr"/>
        <c:lblOffset val="100"/>
        <c:noMultiLvlLbl val="0"/>
      </c:catAx>
      <c:valAx>
        <c:axId val="782721224"/>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2722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Activities that students had taken part in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6">
                <a:lumMod val="75000"/>
              </a:schemeClr>
            </a:solidFill>
            <a:ln>
              <a:solidFill>
                <a:schemeClr val="accent6">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Experience!$L$21:$Q$21</c:f>
              <c:strCache>
                <c:ptCount val="6"/>
                <c:pt idx="0">
                  <c:v>Taken part in an interactive activity</c:v>
                </c:pt>
                <c:pt idx="1">
                  <c:v>Spoken to someone who works in STEM</c:v>
                </c:pt>
                <c:pt idx="2">
                  <c:v>Done some or all of Big Bang Explore</c:v>
                </c:pt>
                <c:pt idx="3">
                  <c:v>Watched a live experiment or demonstration</c:v>
                </c:pt>
                <c:pt idx="4">
                  <c:v>Big Bang Ideas Factory</c:v>
                </c:pt>
                <c:pt idx="5">
                  <c:v>Watched a careers panel on the stage</c:v>
                </c:pt>
              </c:strCache>
            </c:strRef>
          </c:cat>
          <c:val>
            <c:numRef>
              <c:f>Experience!$L$22:$Q$22</c:f>
              <c:numCache>
                <c:formatCode>0.0%</c:formatCode>
                <c:ptCount val="6"/>
                <c:pt idx="0">
                  <c:v>0.86599999999999999</c:v>
                </c:pt>
                <c:pt idx="1">
                  <c:v>0.81899999999999995</c:v>
                </c:pt>
                <c:pt idx="2">
                  <c:v>0.61899999999999999</c:v>
                </c:pt>
                <c:pt idx="3">
                  <c:v>0.61399999999999999</c:v>
                </c:pt>
                <c:pt idx="4">
                  <c:v>0.49099999999999999</c:v>
                </c:pt>
                <c:pt idx="5">
                  <c:v>0.47399999999999998</c:v>
                </c:pt>
              </c:numCache>
            </c:numRef>
          </c:val>
          <c:extLst>
            <c:ext xmlns:c16="http://schemas.microsoft.com/office/drawing/2014/chart" uri="{C3380CC4-5D6E-409C-BE32-E72D297353CC}">
              <c16:uniqueId val="{00000000-A707-47FD-815B-346149D831A3}"/>
            </c:ext>
          </c:extLst>
        </c:ser>
        <c:dLbls>
          <c:dLblPos val="outEnd"/>
          <c:showLegendKey val="0"/>
          <c:showVal val="1"/>
          <c:showCatName val="0"/>
          <c:showSerName val="0"/>
          <c:showPercent val="0"/>
          <c:showBubbleSize val="0"/>
        </c:dLbls>
        <c:gapWidth val="150"/>
        <c:axId val="644025992"/>
        <c:axId val="644026976"/>
      </c:barChart>
      <c:catAx>
        <c:axId val="644025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4026976"/>
        <c:crosses val="autoZero"/>
        <c:auto val="1"/>
        <c:lblAlgn val="ctr"/>
        <c:lblOffset val="100"/>
        <c:noMultiLvlLbl val="0"/>
      </c:catAx>
      <c:valAx>
        <c:axId val="6440269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40259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[Teachers survey_combined_221004_analysis.xlsx]Sheet3!PivotTable24</c:name>
    <c:fmtId val="3"/>
  </c:pivotSource>
  <c:chart>
    <c:autoTitleDeleted val="1"/>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rgbClr val="F70059"/>
          </a:solidFill>
          <a:ln w="19050">
            <a:solidFill>
              <a:schemeClr val="lt1"/>
            </a:solidFill>
          </a:ln>
          <a:effectLst/>
        </c:spPr>
      </c:pivotFmt>
      <c:pivotFmt>
        <c:idx val="2"/>
        <c:spPr>
          <a:solidFill>
            <a:srgbClr val="FEC700"/>
          </a:solidFill>
          <a:ln w="19050">
            <a:solidFill>
              <a:schemeClr val="lt1"/>
            </a:solidFill>
          </a:ln>
          <a:effectLst/>
        </c:spPr>
      </c:pivotFmt>
      <c:pivotFmt>
        <c:idx val="3"/>
        <c:spPr>
          <a:solidFill>
            <a:srgbClr val="26213F"/>
          </a:solidFill>
          <a:ln w="19050">
            <a:solidFill>
              <a:schemeClr val="lt1"/>
            </a:solidFill>
          </a:ln>
          <a:effectLst/>
        </c:spPr>
      </c:pivotFmt>
      <c:pivotFmt>
        <c:idx val="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F70059"/>
          </a:solidFill>
          <a:ln w="19050">
            <a:solidFill>
              <a:schemeClr val="lt1"/>
            </a:solidFill>
          </a:ln>
          <a:effectLst/>
        </c:spPr>
      </c:pivotFmt>
      <c:pivotFmt>
        <c:idx val="6"/>
        <c:spPr>
          <a:solidFill>
            <a:srgbClr val="FEC700"/>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rgbClr val="26213F"/>
          </a:solidFill>
          <a:ln w="19050">
            <a:solidFill>
              <a:schemeClr val="lt1"/>
            </a:solidFill>
          </a:ln>
          <a:effectLst/>
        </c:spPr>
      </c:pivotFmt>
      <c:pivotFmt>
        <c:idx val="9"/>
        <c:spPr>
          <a:solidFill>
            <a:schemeClr val="accent1"/>
          </a:solidFill>
          <a:ln w="19050">
            <a:solidFill>
              <a:schemeClr val="lt1"/>
            </a:solid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w="19050">
            <a:solidFill>
              <a:schemeClr val="lt1"/>
            </a:solid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w="19050">
            <a:solidFill>
              <a:schemeClr val="lt1"/>
            </a:solid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accent1"/>
          </a:solidFill>
          <a:ln w="19050">
            <a:solidFill>
              <a:schemeClr val="lt1"/>
            </a:solid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accent1"/>
          </a:solidFill>
          <a:ln w="19050">
            <a:solidFill>
              <a:schemeClr val="lt1"/>
            </a:solid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4"/>
        <c:spPr>
          <a:solidFill>
            <a:schemeClr val="accent1"/>
          </a:solidFill>
          <a:ln w="19050">
            <a:solidFill>
              <a:schemeClr val="lt1"/>
            </a:solid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8.1451059916814325E-2"/>
          <c:y val="0.23628259724578615"/>
          <c:w val="0.74303663129065389"/>
          <c:h val="0.69916123908732986"/>
        </c:manualLayout>
      </c:layout>
      <c:barChart>
        <c:barDir val="col"/>
        <c:grouping val="clustered"/>
        <c:varyColors val="0"/>
        <c:ser>
          <c:idx val="0"/>
          <c:order val="0"/>
          <c:tx>
            <c:strRef>
              <c:f>Sheet3!$B$26:$B$27</c:f>
              <c:strCache>
                <c:ptCount val="1"/>
                <c:pt idx="0">
                  <c:v>No</c:v>
                </c:pt>
              </c:strCache>
            </c:strRef>
          </c:tx>
          <c:spPr>
            <a:solidFill>
              <a:srgbClr val="261D57"/>
            </a:solidFill>
            <a:ln w="19050">
              <a:solidFill>
                <a:schemeClr val="lt1"/>
              </a:solidFill>
            </a:ln>
            <a:effectLst/>
          </c:spPr>
          <c:invertIfNegative val="0"/>
          <c:dLbls>
            <c:dLbl>
              <c:idx val="0"/>
              <c:layout>
                <c:manualLayout>
                  <c:x val="-1.9702556554094239E-2"/>
                  <c:y val="1.10829915350379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932-474A-A25C-C990AF3C26E1}"/>
                </c:ext>
              </c:extLst>
            </c:dLbl>
            <c:dLbl>
              <c:idx val="2"/>
              <c:layout>
                <c:manualLayout>
                  <c:x val="-1.6222299146860422E-2"/>
                  <c:y val="3.01561245898289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932-474A-A25C-C990AF3C26E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Sheet3!$A$28:$A$33</c:f>
              <c:strCache>
                <c:ptCount val="5"/>
                <c:pt idx="0">
                  <c:v>Excellent</c:v>
                </c:pt>
                <c:pt idx="1">
                  <c:v>Good</c:v>
                </c:pt>
                <c:pt idx="2">
                  <c:v>Neutral</c:v>
                </c:pt>
                <c:pt idx="3">
                  <c:v>Poor</c:v>
                </c:pt>
                <c:pt idx="4">
                  <c:v>Very poor</c:v>
                </c:pt>
              </c:strCache>
            </c:strRef>
          </c:cat>
          <c:val>
            <c:numRef>
              <c:f>Sheet3!$B$28:$B$33</c:f>
              <c:numCache>
                <c:formatCode>0.00%</c:formatCode>
                <c:ptCount val="5"/>
                <c:pt idx="0">
                  <c:v>0.26804123711340205</c:v>
                </c:pt>
                <c:pt idx="1">
                  <c:v>0.59793814432989689</c:v>
                </c:pt>
                <c:pt idx="2">
                  <c:v>0.10824742268041238</c:v>
                </c:pt>
                <c:pt idx="3">
                  <c:v>2.0618556701030927E-2</c:v>
                </c:pt>
                <c:pt idx="4">
                  <c:v>5.1546391752577319E-3</c:v>
                </c:pt>
              </c:numCache>
            </c:numRef>
          </c:val>
          <c:extLst>
            <c:ext xmlns:c16="http://schemas.microsoft.com/office/drawing/2014/chart" uri="{C3380CC4-5D6E-409C-BE32-E72D297353CC}">
              <c16:uniqueId val="{00000000-B932-474A-A25C-C990AF3C26E1}"/>
            </c:ext>
          </c:extLst>
        </c:ser>
        <c:ser>
          <c:idx val="1"/>
          <c:order val="1"/>
          <c:tx>
            <c:strRef>
              <c:f>Sheet3!$C$26:$C$27</c:f>
              <c:strCache>
                <c:ptCount val="1"/>
                <c:pt idx="0">
                  <c:v>Yes</c:v>
                </c:pt>
              </c:strCache>
            </c:strRef>
          </c:tx>
          <c:spPr>
            <a:solidFill>
              <a:srgbClr val="00A773"/>
            </a:solidFill>
            <a:ln w="19050">
              <a:solidFill>
                <a:schemeClr val="lt1"/>
              </a:solidFill>
            </a:ln>
            <a:effectLst/>
          </c:spPr>
          <c:invertIfNegative val="0"/>
          <c:dLbls>
            <c:dLbl>
              <c:idx val="2"/>
              <c:layout>
                <c:manualLayout>
                  <c:x val="1.2166724360145185E-2"/>
                  <c:y val="-5.232720075021548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A2F-4FE0-81F9-38CA83C8D3F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Sheet3!$A$28:$A$33</c:f>
              <c:strCache>
                <c:ptCount val="5"/>
                <c:pt idx="0">
                  <c:v>Excellent</c:v>
                </c:pt>
                <c:pt idx="1">
                  <c:v>Good</c:v>
                </c:pt>
                <c:pt idx="2">
                  <c:v>Neutral</c:v>
                </c:pt>
                <c:pt idx="3">
                  <c:v>Poor</c:v>
                </c:pt>
                <c:pt idx="4">
                  <c:v>Very poor</c:v>
                </c:pt>
              </c:strCache>
            </c:strRef>
          </c:cat>
          <c:val>
            <c:numRef>
              <c:f>Sheet3!$C$28:$C$33</c:f>
              <c:numCache>
                <c:formatCode>0.00%</c:formatCode>
                <c:ptCount val="5"/>
                <c:pt idx="0">
                  <c:v>0.22033898305084745</c:v>
                </c:pt>
                <c:pt idx="1">
                  <c:v>0.44915254237288138</c:v>
                </c:pt>
                <c:pt idx="2">
                  <c:v>0.1864406779661017</c:v>
                </c:pt>
                <c:pt idx="3">
                  <c:v>9.3220338983050849E-2</c:v>
                </c:pt>
                <c:pt idx="4">
                  <c:v>5.0847457627118647E-2</c:v>
                </c:pt>
              </c:numCache>
            </c:numRef>
          </c:val>
          <c:extLst>
            <c:ext xmlns:c16="http://schemas.microsoft.com/office/drawing/2014/chart" uri="{C3380CC4-5D6E-409C-BE32-E72D297353CC}">
              <c16:uniqueId val="{00000006-B932-474A-A25C-C990AF3C26E1}"/>
            </c:ext>
          </c:extLst>
        </c:ser>
        <c:dLbls>
          <c:showLegendKey val="0"/>
          <c:showVal val="0"/>
          <c:showCatName val="0"/>
          <c:showSerName val="0"/>
          <c:showPercent val="0"/>
          <c:showBubbleSize val="0"/>
        </c:dLbls>
        <c:gapWidth val="45"/>
        <c:axId val="1177932184"/>
        <c:axId val="1177932840"/>
      </c:barChart>
      <c:catAx>
        <c:axId val="117793218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77932840"/>
        <c:crosses val="autoZero"/>
        <c:auto val="1"/>
        <c:lblAlgn val="ctr"/>
        <c:lblOffset val="100"/>
        <c:noMultiLvlLbl val="0"/>
      </c:catAx>
      <c:valAx>
        <c:axId val="11779328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77932184"/>
        <c:crosses val="autoZero"/>
        <c:crossBetween val="between"/>
      </c:valAx>
      <c:spPr>
        <a:noFill/>
        <a:ln>
          <a:noFill/>
        </a:ln>
        <a:effectLst/>
      </c:spPr>
    </c:plotArea>
    <c:legend>
      <c:legendPos val="r"/>
      <c:layout>
        <c:manualLayout>
          <c:xMode val="edge"/>
          <c:yMode val="edge"/>
          <c:x val="0.85130919776332303"/>
          <c:y val="0.48479111986001744"/>
          <c:w val="0.11465748595238308"/>
          <c:h val="0.1766055386075855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noFill/>
    <a:ln w="9525" cap="flat" cmpd="sng" algn="ctr">
      <a:noFill/>
      <a:round/>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[Teachers survey_combined_221004_analysis.xlsx]Experience!PivotTable26</c:name>
    <c:fmtId val="8"/>
  </c:pivotSource>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sz="1200" i="1"/>
              <a:t>The Big Bang</a:t>
            </a:r>
            <a:r>
              <a:rPr lang="en-GB" sz="1200" i="1" baseline="0"/>
              <a:t> Fair is engaging for my students (n=311)</a:t>
            </a:r>
            <a:endParaRPr lang="en-GB" sz="1200" i="1"/>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rgbClr val="F70059"/>
          </a:solidFill>
          <a:ln w="19050">
            <a:solidFill>
              <a:schemeClr val="lt1"/>
            </a:solidFill>
          </a:ln>
          <a:effectLst/>
        </c:spPr>
      </c:pivotFmt>
      <c:pivotFmt>
        <c:idx val="2"/>
        <c:spPr>
          <a:solidFill>
            <a:srgbClr val="FEC700"/>
          </a:solidFill>
          <a:ln w="19050">
            <a:solidFill>
              <a:schemeClr val="lt1"/>
            </a:solidFill>
          </a:ln>
          <a:effectLst/>
        </c:spPr>
      </c:pivotFmt>
      <c:pivotFmt>
        <c:idx val="3"/>
        <c:spPr>
          <a:solidFill>
            <a:srgbClr val="26213F"/>
          </a:solidFill>
          <a:ln w="19050">
            <a:solidFill>
              <a:schemeClr val="lt1"/>
            </a:solidFill>
          </a:ln>
          <a:effectLst/>
        </c:spPr>
      </c:pivotFmt>
      <c:pivotFmt>
        <c:idx val="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F70059"/>
          </a:solidFill>
          <a:ln w="19050">
            <a:solidFill>
              <a:schemeClr val="lt1"/>
            </a:solidFill>
          </a:ln>
          <a:effectLst/>
        </c:spPr>
      </c:pivotFmt>
      <c:pivotFmt>
        <c:idx val="6"/>
        <c:spPr>
          <a:solidFill>
            <a:srgbClr val="FEC700"/>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rgbClr val="26213F"/>
          </a:solidFill>
          <a:ln w="19050">
            <a:solidFill>
              <a:schemeClr val="lt1"/>
            </a:solidFill>
          </a:ln>
          <a:effectLst/>
        </c:spPr>
      </c:pivotFmt>
      <c:pivotFmt>
        <c:idx val="9"/>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70059"/>
          </a:solidFill>
          <a:ln w="19050">
            <a:solidFill>
              <a:schemeClr val="lt1"/>
            </a:solidFill>
          </a:ln>
          <a:effectLst/>
        </c:spPr>
      </c:pivotFmt>
      <c:pivotFmt>
        <c:idx val="11"/>
        <c:spPr>
          <a:solidFill>
            <a:srgbClr val="FEC700"/>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rgbClr val="26213F"/>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F70059"/>
          </a:solidFill>
          <a:ln w="19050">
            <a:solidFill>
              <a:schemeClr val="lt1"/>
            </a:solidFill>
          </a:ln>
          <a:effectLst/>
        </c:spPr>
      </c:pivotFmt>
      <c:pivotFmt>
        <c:idx val="17"/>
        <c:spPr>
          <a:solidFill>
            <a:srgbClr val="FEC700"/>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rgbClr val="26213F"/>
          </a:solidFill>
          <a:ln w="19050">
            <a:solidFill>
              <a:schemeClr val="lt1"/>
            </a:solidFill>
          </a:ln>
          <a:effectLst/>
        </c:spPr>
      </c:pivotFmt>
      <c:pivotFmt>
        <c:idx val="20"/>
        <c:spPr>
          <a:solidFill>
            <a:schemeClr val="accent1"/>
          </a:solidFill>
          <a:ln w="19050">
            <a:solidFill>
              <a:schemeClr val="lt1"/>
            </a:solidFill>
          </a:ln>
          <a:effectLst/>
        </c:spPr>
      </c:pivotFmt>
    </c:pivotFmts>
    <c:plotArea>
      <c:layout>
        <c:manualLayout>
          <c:layoutTarget val="inner"/>
          <c:xMode val="edge"/>
          <c:yMode val="edge"/>
          <c:x val="2.5074486135640808E-2"/>
          <c:y val="0.26406022163896181"/>
          <c:w val="0.60195270564058401"/>
          <c:h val="0.67676472732575099"/>
        </c:manualLayout>
      </c:layout>
      <c:doughnutChart>
        <c:varyColors val="1"/>
        <c:ser>
          <c:idx val="0"/>
          <c:order val="0"/>
          <c:tx>
            <c:strRef>
              <c:f>Experience!$B$35</c:f>
              <c:strCache>
                <c:ptCount val="1"/>
                <c:pt idx="0">
                  <c:v>Total</c:v>
                </c:pt>
              </c:strCache>
            </c:strRef>
          </c:tx>
          <c:dPt>
            <c:idx val="0"/>
            <c:bubble3D val="0"/>
            <c:spPr>
              <a:solidFill>
                <a:srgbClr val="70AD47">
                  <a:lumMod val="75000"/>
                </a:srgbClr>
              </a:solidFill>
              <a:ln w="19050">
                <a:solidFill>
                  <a:schemeClr val="lt1"/>
                </a:solidFill>
              </a:ln>
              <a:effectLst/>
            </c:spPr>
            <c:extLst>
              <c:ext xmlns:c16="http://schemas.microsoft.com/office/drawing/2014/chart" uri="{C3380CC4-5D6E-409C-BE32-E72D297353CC}">
                <c16:uniqueId val="{00000001-5D29-4375-8D9C-A9886E0F5880}"/>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5D29-4375-8D9C-A9886E0F588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D29-4375-8D9C-A9886E0F5880}"/>
              </c:ext>
            </c:extLst>
          </c:dPt>
          <c:dPt>
            <c:idx val="3"/>
            <c:bubble3D val="0"/>
            <c:spPr>
              <a:solidFill>
                <a:srgbClr val="4472C4"/>
              </a:solidFill>
              <a:ln w="19050">
                <a:solidFill>
                  <a:schemeClr val="lt1"/>
                </a:solidFill>
              </a:ln>
              <a:effectLst/>
            </c:spPr>
            <c:extLst>
              <c:ext xmlns:c16="http://schemas.microsoft.com/office/drawing/2014/chart" uri="{C3380CC4-5D6E-409C-BE32-E72D297353CC}">
                <c16:uniqueId val="{00000007-5D29-4375-8D9C-A9886E0F5880}"/>
              </c:ext>
            </c:extLst>
          </c:dPt>
          <c:dPt>
            <c:idx val="4"/>
            <c:bubble3D val="0"/>
            <c:spPr>
              <a:solidFill>
                <a:srgbClr val="261D57"/>
              </a:solidFill>
              <a:ln w="19050">
                <a:solidFill>
                  <a:schemeClr val="lt1"/>
                </a:solidFill>
              </a:ln>
              <a:effectLst/>
            </c:spPr>
            <c:extLst>
              <c:ext xmlns:c16="http://schemas.microsoft.com/office/drawing/2014/chart" uri="{C3380CC4-5D6E-409C-BE32-E72D297353CC}">
                <c16:uniqueId val="{00000009-5D29-4375-8D9C-A9886E0F5880}"/>
              </c:ext>
            </c:extLst>
          </c:dPt>
          <c:dLbls>
            <c:dLbl>
              <c:idx val="4"/>
              <c:layout>
                <c:manualLayout>
                  <c:x val="0"/>
                  <c:y val="-0.10648148148148148"/>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D29-4375-8D9C-A9886E0F5880}"/>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Experience!$A$36:$A$41</c:f>
              <c:strCache>
                <c:ptCount val="5"/>
                <c:pt idx="0">
                  <c:v>Strongly agree</c:v>
                </c:pt>
                <c:pt idx="1">
                  <c:v>Agree</c:v>
                </c:pt>
                <c:pt idx="2">
                  <c:v>Neither agree nor disagree</c:v>
                </c:pt>
                <c:pt idx="3">
                  <c:v>Disagree</c:v>
                </c:pt>
                <c:pt idx="4">
                  <c:v>Strongly Disagree</c:v>
                </c:pt>
              </c:strCache>
            </c:strRef>
          </c:cat>
          <c:val>
            <c:numRef>
              <c:f>Experience!$B$36:$B$41</c:f>
              <c:numCache>
                <c:formatCode>0%</c:formatCode>
                <c:ptCount val="5"/>
                <c:pt idx="0">
                  <c:v>0.43086816720257237</c:v>
                </c:pt>
                <c:pt idx="1">
                  <c:v>0.40192926045016075</c:v>
                </c:pt>
                <c:pt idx="2">
                  <c:v>8.0385852090032156E-2</c:v>
                </c:pt>
                <c:pt idx="3">
                  <c:v>5.1446945337620578E-2</c:v>
                </c:pt>
                <c:pt idx="4">
                  <c:v>3.5369774919614148E-2</c:v>
                </c:pt>
              </c:numCache>
            </c:numRef>
          </c:val>
          <c:extLst>
            <c:ext xmlns:c16="http://schemas.microsoft.com/office/drawing/2014/chart" uri="{C3380CC4-5D6E-409C-BE32-E72D297353CC}">
              <c16:uniqueId val="{0000000A-5D29-4375-8D9C-A9886E0F5880}"/>
            </c:ext>
          </c:extLst>
        </c:ser>
        <c:dLbls>
          <c:showLegendKey val="0"/>
          <c:showVal val="0"/>
          <c:showCatName val="0"/>
          <c:showSerName val="0"/>
          <c:showPercent val="0"/>
          <c:showBubbleSize val="0"/>
          <c:showLeaderLines val="1"/>
        </c:dLbls>
        <c:firstSliceAng val="0"/>
        <c:holeSize val="54"/>
      </c:doughnutChart>
      <c:spPr>
        <a:noFill/>
        <a:ln>
          <a:noFill/>
        </a:ln>
        <a:effectLst/>
      </c:spPr>
    </c:plotArea>
    <c:legend>
      <c:legendPos val="r"/>
      <c:layout>
        <c:manualLayout>
          <c:xMode val="edge"/>
          <c:yMode val="edge"/>
          <c:x val="0.61990480499941469"/>
          <c:y val="0.19370261009040537"/>
          <c:w val="0.36342821905841316"/>
          <c:h val="0.5922976815398075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noFill/>
    <a:ln w="9525" cap="flat" cmpd="sng" algn="ctr">
      <a:noFill/>
      <a:round/>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[Teachers survey_combined_221004_analysis.xlsx]Experience!PivotTable27</c:name>
    <c:fmtId val="15"/>
  </c:pivotSource>
  <c:chart>
    <c:autoTitleDeleted val="1"/>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rgbClr val="F70059"/>
          </a:solidFill>
          <a:ln w="19050">
            <a:solidFill>
              <a:schemeClr val="lt1"/>
            </a:solidFill>
          </a:ln>
          <a:effectLst/>
        </c:spPr>
      </c:pivotFmt>
      <c:pivotFmt>
        <c:idx val="2"/>
        <c:spPr>
          <a:solidFill>
            <a:srgbClr val="FEC700"/>
          </a:solidFill>
          <a:ln w="19050">
            <a:solidFill>
              <a:schemeClr val="lt1"/>
            </a:solidFill>
          </a:ln>
          <a:effectLst/>
        </c:spPr>
      </c:pivotFmt>
      <c:pivotFmt>
        <c:idx val="3"/>
        <c:spPr>
          <a:solidFill>
            <a:srgbClr val="26213F"/>
          </a:solidFill>
          <a:ln w="19050">
            <a:solidFill>
              <a:schemeClr val="lt1"/>
            </a:solidFill>
          </a:ln>
          <a:effectLst/>
        </c:spPr>
      </c:pivotFmt>
      <c:pivotFmt>
        <c:idx val="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F70059"/>
          </a:solidFill>
          <a:ln w="19050">
            <a:solidFill>
              <a:schemeClr val="lt1"/>
            </a:solidFill>
          </a:ln>
          <a:effectLst/>
        </c:spPr>
      </c:pivotFmt>
      <c:pivotFmt>
        <c:idx val="6"/>
        <c:spPr>
          <a:solidFill>
            <a:srgbClr val="FEC700"/>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rgbClr val="26213F"/>
          </a:solidFill>
          <a:ln w="19050">
            <a:solidFill>
              <a:schemeClr val="lt1"/>
            </a:solidFill>
          </a:ln>
          <a:effectLst/>
        </c:spPr>
      </c:pivotFmt>
      <c:pivotFmt>
        <c:idx val="9"/>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70059"/>
          </a:solidFill>
          <a:ln w="19050">
            <a:solidFill>
              <a:schemeClr val="lt1"/>
            </a:solidFill>
          </a:ln>
          <a:effectLst/>
        </c:spPr>
      </c:pivotFmt>
      <c:pivotFmt>
        <c:idx val="11"/>
        <c:spPr>
          <a:solidFill>
            <a:srgbClr val="FEC700"/>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rgbClr val="26213F"/>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F70059"/>
          </a:solidFill>
          <a:ln w="19050">
            <a:solidFill>
              <a:schemeClr val="lt1"/>
            </a:solidFill>
          </a:ln>
          <a:effectLst/>
        </c:spPr>
      </c:pivotFmt>
      <c:pivotFmt>
        <c:idx val="17"/>
        <c:spPr>
          <a:solidFill>
            <a:srgbClr val="FEC700"/>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rgbClr val="26213F"/>
          </a:solidFill>
          <a:ln w="19050">
            <a:solidFill>
              <a:schemeClr val="lt1"/>
            </a:solidFill>
          </a:ln>
          <a:effectLst/>
        </c:spPr>
      </c:pivotFmt>
      <c:pivotFmt>
        <c:idx val="20"/>
        <c:spPr>
          <a:solidFill>
            <a:schemeClr val="accent1"/>
          </a:solidFill>
          <a:ln w="19050">
            <a:solidFill>
              <a:schemeClr val="lt1"/>
            </a:solidFill>
          </a:ln>
          <a:effectLst/>
        </c:spPr>
      </c:pivotFmt>
    </c:pivotFmts>
    <c:plotArea>
      <c:layout>
        <c:manualLayout>
          <c:layoutTarget val="inner"/>
          <c:xMode val="edge"/>
          <c:yMode val="edge"/>
          <c:x val="1.4725718423637717E-2"/>
          <c:y val="0.11129638206988834"/>
          <c:w val="0.52938021029639148"/>
          <c:h val="0.76592325577900344"/>
        </c:manualLayout>
      </c:layout>
      <c:doughnutChart>
        <c:varyColors val="1"/>
        <c:ser>
          <c:idx val="0"/>
          <c:order val="0"/>
          <c:tx>
            <c:strRef>
              <c:f>Experience!$B$45</c:f>
              <c:strCache>
                <c:ptCount val="1"/>
                <c:pt idx="0">
                  <c:v>Total</c:v>
                </c:pt>
              </c:strCache>
            </c:strRef>
          </c:tx>
          <c:dPt>
            <c:idx val="0"/>
            <c:bubble3D val="0"/>
            <c:spPr>
              <a:solidFill>
                <a:srgbClr val="70AD47">
                  <a:lumMod val="75000"/>
                </a:srgbClr>
              </a:solidFill>
              <a:ln w="19050">
                <a:solidFill>
                  <a:schemeClr val="lt1"/>
                </a:solidFill>
              </a:ln>
              <a:effectLst/>
            </c:spPr>
            <c:extLst>
              <c:ext xmlns:c16="http://schemas.microsoft.com/office/drawing/2014/chart" uri="{C3380CC4-5D6E-409C-BE32-E72D297353CC}">
                <c16:uniqueId val="{00000001-7A09-439F-9E31-10F5D3F30FD8}"/>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7A09-439F-9E31-10F5D3F30FD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A09-439F-9E31-10F5D3F30FD8}"/>
              </c:ext>
            </c:extLst>
          </c:dPt>
          <c:dPt>
            <c:idx val="3"/>
            <c:bubble3D val="0"/>
            <c:spPr>
              <a:solidFill>
                <a:srgbClr val="4472C4"/>
              </a:solidFill>
              <a:ln w="19050">
                <a:solidFill>
                  <a:schemeClr val="lt1"/>
                </a:solidFill>
              </a:ln>
              <a:effectLst/>
            </c:spPr>
            <c:extLst>
              <c:ext xmlns:c16="http://schemas.microsoft.com/office/drawing/2014/chart" uri="{C3380CC4-5D6E-409C-BE32-E72D297353CC}">
                <c16:uniqueId val="{00000007-7A09-439F-9E31-10F5D3F30FD8}"/>
              </c:ext>
            </c:extLst>
          </c:dPt>
          <c:dPt>
            <c:idx val="4"/>
            <c:bubble3D val="0"/>
            <c:spPr>
              <a:solidFill>
                <a:srgbClr val="261D57"/>
              </a:solidFill>
              <a:ln w="19050">
                <a:solidFill>
                  <a:schemeClr val="lt1"/>
                </a:solidFill>
              </a:ln>
              <a:effectLst/>
            </c:spPr>
            <c:extLst>
              <c:ext xmlns:c16="http://schemas.microsoft.com/office/drawing/2014/chart" uri="{C3380CC4-5D6E-409C-BE32-E72D297353CC}">
                <c16:uniqueId val="{00000009-7A09-439F-9E31-10F5D3F30FD8}"/>
              </c:ext>
            </c:extLst>
          </c:dPt>
          <c:dLbls>
            <c:dLbl>
              <c:idx val="3"/>
              <c:layout>
                <c:manualLayout>
                  <c:x val="-0.11307214952827249"/>
                  <c:y val="-0.10457516339869281"/>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A09-439F-9E31-10F5D3F30FD8}"/>
                </c:ext>
              </c:extLst>
            </c:dLbl>
            <c:dLbl>
              <c:idx val="4"/>
              <c:layout>
                <c:manualLayout>
                  <c:x val="-7.5381433018848351E-2"/>
                  <c:y val="-0.11764705882352944"/>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A09-439F-9E31-10F5D3F30FD8}"/>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Experience!$A$46:$A$51</c:f>
              <c:strCache>
                <c:ptCount val="5"/>
                <c:pt idx="0">
                  <c:v>Strongly agree</c:v>
                </c:pt>
                <c:pt idx="1">
                  <c:v>Agree</c:v>
                </c:pt>
                <c:pt idx="2">
                  <c:v>Neither agree nor disagree</c:v>
                </c:pt>
                <c:pt idx="3">
                  <c:v>Disagree</c:v>
                </c:pt>
                <c:pt idx="4">
                  <c:v>Strongly Disagree</c:v>
                </c:pt>
              </c:strCache>
            </c:strRef>
          </c:cat>
          <c:val>
            <c:numRef>
              <c:f>Experience!$B$46:$B$51</c:f>
              <c:numCache>
                <c:formatCode>0%</c:formatCode>
                <c:ptCount val="5"/>
                <c:pt idx="0">
                  <c:v>0.30405405405405406</c:v>
                </c:pt>
                <c:pt idx="1">
                  <c:v>0.48310810810810811</c:v>
                </c:pt>
                <c:pt idx="2">
                  <c:v>0.15878378378378377</c:v>
                </c:pt>
                <c:pt idx="3">
                  <c:v>2.7027027027027029E-2</c:v>
                </c:pt>
                <c:pt idx="4">
                  <c:v>2.7027027027027029E-2</c:v>
                </c:pt>
              </c:numCache>
            </c:numRef>
          </c:val>
          <c:extLst>
            <c:ext xmlns:c16="http://schemas.microsoft.com/office/drawing/2014/chart" uri="{C3380CC4-5D6E-409C-BE32-E72D297353CC}">
              <c16:uniqueId val="{0000000A-7A09-439F-9E31-10F5D3F30FD8}"/>
            </c:ext>
          </c:extLst>
        </c:ser>
        <c:dLbls>
          <c:showLegendKey val="0"/>
          <c:showVal val="0"/>
          <c:showCatName val="0"/>
          <c:showSerName val="0"/>
          <c:showPercent val="0"/>
          <c:showBubbleSize val="0"/>
          <c:showLeaderLines val="1"/>
        </c:dLbls>
        <c:firstSliceAng val="0"/>
        <c:holeSize val="54"/>
      </c:doughnutChart>
      <c:spPr>
        <a:noFill/>
        <a:ln>
          <a:noFill/>
        </a:ln>
        <a:effectLst/>
      </c:spPr>
    </c:plotArea>
    <c:legend>
      <c:legendPos val="r"/>
      <c:layout>
        <c:manualLayout>
          <c:xMode val="edge"/>
          <c:yMode val="edge"/>
          <c:x val="0.59509338097598174"/>
          <c:y val="2.0153784718569462E-2"/>
          <c:w val="0.3802373773196856"/>
          <c:h val="0.86071351128534657"/>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noFill/>
    <a:ln w="9525" cap="flat" cmpd="sng" algn="ctr">
      <a:noFill/>
      <a:round/>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[Teachers survey_combined_221004_analysis.xlsx]Experience!PivotTable28</c:name>
    <c:fmtId val="14"/>
  </c:pivotSource>
  <c:chart>
    <c:autoTitleDeleted val="1"/>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rgbClr val="F70059"/>
          </a:solidFill>
          <a:ln w="19050">
            <a:solidFill>
              <a:schemeClr val="lt1"/>
            </a:solidFill>
          </a:ln>
          <a:effectLst/>
        </c:spPr>
      </c:pivotFmt>
      <c:pivotFmt>
        <c:idx val="2"/>
        <c:spPr>
          <a:solidFill>
            <a:srgbClr val="FEC700"/>
          </a:solidFill>
          <a:ln w="19050">
            <a:solidFill>
              <a:schemeClr val="lt1"/>
            </a:solidFill>
          </a:ln>
          <a:effectLst/>
        </c:spPr>
      </c:pivotFmt>
      <c:pivotFmt>
        <c:idx val="3"/>
        <c:spPr>
          <a:solidFill>
            <a:srgbClr val="26213F"/>
          </a:solidFill>
          <a:ln w="19050">
            <a:solidFill>
              <a:schemeClr val="lt1"/>
            </a:solidFill>
          </a:ln>
          <a:effectLst/>
        </c:spPr>
      </c:pivotFmt>
      <c:pivotFmt>
        <c:idx val="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F70059"/>
          </a:solidFill>
          <a:ln w="19050">
            <a:solidFill>
              <a:schemeClr val="lt1"/>
            </a:solidFill>
          </a:ln>
          <a:effectLst/>
        </c:spPr>
      </c:pivotFmt>
      <c:pivotFmt>
        <c:idx val="6"/>
        <c:spPr>
          <a:solidFill>
            <a:srgbClr val="FEC700"/>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rgbClr val="26213F"/>
          </a:solidFill>
          <a:ln w="19050">
            <a:solidFill>
              <a:schemeClr val="lt1"/>
            </a:solidFill>
          </a:ln>
          <a:effectLst/>
        </c:spPr>
      </c:pivotFmt>
      <c:pivotFmt>
        <c:idx val="9"/>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70059"/>
          </a:solidFill>
          <a:ln w="19050">
            <a:solidFill>
              <a:schemeClr val="lt1"/>
            </a:solidFill>
          </a:ln>
          <a:effectLst/>
        </c:spPr>
      </c:pivotFmt>
      <c:pivotFmt>
        <c:idx val="11"/>
        <c:spPr>
          <a:solidFill>
            <a:srgbClr val="FEC700"/>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rgbClr val="26213F"/>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F70059"/>
          </a:solidFill>
          <a:ln w="19050">
            <a:solidFill>
              <a:schemeClr val="lt1"/>
            </a:solidFill>
          </a:ln>
          <a:effectLst/>
        </c:spPr>
      </c:pivotFmt>
      <c:pivotFmt>
        <c:idx val="17"/>
        <c:spPr>
          <a:solidFill>
            <a:srgbClr val="FEC700"/>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rgbClr val="26213F"/>
          </a:solidFill>
          <a:ln w="19050">
            <a:solidFill>
              <a:schemeClr val="lt1"/>
            </a:solidFill>
          </a:ln>
          <a:effectLst/>
        </c:spPr>
      </c:pivotFmt>
      <c:pivotFmt>
        <c:idx val="20"/>
        <c:spPr>
          <a:solidFill>
            <a:schemeClr val="accent1"/>
          </a:solidFill>
          <a:ln w="19050">
            <a:solidFill>
              <a:schemeClr val="lt1"/>
            </a:solidFill>
          </a:ln>
          <a:effectLst/>
        </c:spPr>
      </c:pivotFmt>
    </c:pivotFmts>
    <c:plotArea>
      <c:layout>
        <c:manualLayout>
          <c:layoutTarget val="inner"/>
          <c:xMode val="edge"/>
          <c:yMode val="edge"/>
          <c:x val="4.488502109704641E-2"/>
          <c:y val="7.691944709246902E-2"/>
          <c:w val="0.47960126582278478"/>
          <c:h val="0.65013632030505242"/>
        </c:manualLayout>
      </c:layout>
      <c:doughnutChart>
        <c:varyColors val="1"/>
        <c:ser>
          <c:idx val="0"/>
          <c:order val="0"/>
          <c:tx>
            <c:strRef>
              <c:f>Experience!$B$55</c:f>
              <c:strCache>
                <c:ptCount val="1"/>
                <c:pt idx="0">
                  <c:v>Total</c:v>
                </c:pt>
              </c:strCache>
            </c:strRef>
          </c:tx>
          <c:spPr>
            <a:solidFill>
              <a:srgbClr val="70AD47">
                <a:lumMod val="75000"/>
              </a:srgbClr>
            </a:solidFill>
          </c:spPr>
          <c:dPt>
            <c:idx val="0"/>
            <c:bubble3D val="0"/>
            <c:explosion val="2"/>
            <c:spPr>
              <a:solidFill>
                <a:srgbClr val="70AD47">
                  <a:lumMod val="75000"/>
                </a:srgbClr>
              </a:solidFill>
              <a:ln w="19050">
                <a:solidFill>
                  <a:schemeClr val="lt1"/>
                </a:solidFill>
              </a:ln>
              <a:effectLst/>
            </c:spPr>
            <c:extLst>
              <c:ext xmlns:c16="http://schemas.microsoft.com/office/drawing/2014/chart" uri="{C3380CC4-5D6E-409C-BE32-E72D297353CC}">
                <c16:uniqueId val="{00000001-613E-4796-A9D7-C2AC798E0454}"/>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613E-4796-A9D7-C2AC798E0454}"/>
              </c:ext>
            </c:extLst>
          </c:dPt>
          <c:dPt>
            <c:idx val="2"/>
            <c:bubble3D val="0"/>
            <c:spPr>
              <a:solidFill>
                <a:sysClr val="window" lastClr="FFFFFF">
                  <a:lumMod val="65000"/>
                </a:sysClr>
              </a:solidFill>
              <a:ln w="19050">
                <a:solidFill>
                  <a:schemeClr val="lt1"/>
                </a:solidFill>
              </a:ln>
              <a:effectLst/>
            </c:spPr>
            <c:extLst>
              <c:ext xmlns:c16="http://schemas.microsoft.com/office/drawing/2014/chart" uri="{C3380CC4-5D6E-409C-BE32-E72D297353CC}">
                <c16:uniqueId val="{00000005-613E-4796-A9D7-C2AC798E0454}"/>
              </c:ext>
            </c:extLst>
          </c:dPt>
          <c:dPt>
            <c:idx val="3"/>
            <c:bubble3D val="0"/>
            <c:spPr>
              <a:solidFill>
                <a:srgbClr val="4472C4"/>
              </a:solidFill>
              <a:ln w="19050">
                <a:solidFill>
                  <a:schemeClr val="lt1"/>
                </a:solidFill>
              </a:ln>
              <a:effectLst/>
            </c:spPr>
            <c:extLst>
              <c:ext xmlns:c16="http://schemas.microsoft.com/office/drawing/2014/chart" uri="{C3380CC4-5D6E-409C-BE32-E72D297353CC}">
                <c16:uniqueId val="{00000007-613E-4796-A9D7-C2AC798E0454}"/>
              </c:ext>
            </c:extLst>
          </c:dPt>
          <c:dPt>
            <c:idx val="4"/>
            <c:bubble3D val="0"/>
            <c:spPr>
              <a:solidFill>
                <a:srgbClr val="261D57"/>
              </a:solidFill>
              <a:ln w="19050">
                <a:solidFill>
                  <a:schemeClr val="lt1"/>
                </a:solidFill>
              </a:ln>
              <a:effectLst/>
            </c:spPr>
            <c:extLst>
              <c:ext xmlns:c16="http://schemas.microsoft.com/office/drawing/2014/chart" uri="{C3380CC4-5D6E-409C-BE32-E72D297353CC}">
                <c16:uniqueId val="{00000009-613E-4796-A9D7-C2AC798E0454}"/>
              </c:ext>
            </c:extLst>
          </c:dPt>
          <c:dLbls>
            <c:dLbl>
              <c:idx val="3"/>
              <c:layout>
                <c:manualLayout>
                  <c:x val="-9.3776371308016873E-2"/>
                  <c:y val="-0.10521253069274121"/>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13E-4796-A9D7-C2AC798E0454}"/>
                </c:ext>
              </c:extLst>
            </c:dLbl>
            <c:dLbl>
              <c:idx val="4"/>
              <c:layout>
                <c:manualLayout>
                  <c:x val="-1.3396624472573841E-2"/>
                  <c:y val="-0.12274795247486477"/>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13E-4796-A9D7-C2AC798E0454}"/>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Experience!$A$56:$A$61</c:f>
              <c:strCache>
                <c:ptCount val="5"/>
                <c:pt idx="0">
                  <c:v>Strongly agree</c:v>
                </c:pt>
                <c:pt idx="1">
                  <c:v>Agree</c:v>
                </c:pt>
                <c:pt idx="2">
                  <c:v>Neither agree nor disagree</c:v>
                </c:pt>
                <c:pt idx="3">
                  <c:v>Disagree</c:v>
                </c:pt>
                <c:pt idx="4">
                  <c:v>Strongly Disagree</c:v>
                </c:pt>
              </c:strCache>
            </c:strRef>
          </c:cat>
          <c:val>
            <c:numRef>
              <c:f>Experience!$B$56:$B$61</c:f>
              <c:numCache>
                <c:formatCode>0%</c:formatCode>
                <c:ptCount val="5"/>
                <c:pt idx="0">
                  <c:v>0.47194719471947194</c:v>
                </c:pt>
                <c:pt idx="1">
                  <c:v>0.41254125412541254</c:v>
                </c:pt>
                <c:pt idx="2">
                  <c:v>7.2607260726072612E-2</c:v>
                </c:pt>
                <c:pt idx="3">
                  <c:v>1.65016501650165E-2</c:v>
                </c:pt>
                <c:pt idx="4">
                  <c:v>2.6402640264026403E-2</c:v>
                </c:pt>
              </c:numCache>
            </c:numRef>
          </c:val>
          <c:extLst>
            <c:ext xmlns:c16="http://schemas.microsoft.com/office/drawing/2014/chart" uri="{C3380CC4-5D6E-409C-BE32-E72D297353CC}">
              <c16:uniqueId val="{0000000A-613E-4796-A9D7-C2AC798E0454}"/>
            </c:ext>
          </c:extLst>
        </c:ser>
        <c:dLbls>
          <c:showLegendKey val="0"/>
          <c:showVal val="0"/>
          <c:showCatName val="0"/>
          <c:showSerName val="0"/>
          <c:showPercent val="0"/>
          <c:showBubbleSize val="0"/>
          <c:showLeaderLines val="1"/>
        </c:dLbls>
        <c:firstSliceAng val="0"/>
        <c:holeSize val="54"/>
      </c:doughnutChart>
      <c:spPr>
        <a:noFill/>
        <a:ln>
          <a:noFill/>
        </a:ln>
        <a:effectLst/>
      </c:spPr>
    </c:plotArea>
    <c:legend>
      <c:legendPos val="r"/>
      <c:layout>
        <c:manualLayout>
          <c:xMode val="edge"/>
          <c:yMode val="edge"/>
          <c:x val="0.58599050632911387"/>
          <c:y val="3.601239275500475E-2"/>
          <c:w val="0.37635900140646977"/>
          <c:h val="0.67950314949932933"/>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noFill/>
    <a:ln w="9525" cap="flat" cmpd="sng" algn="ctr">
      <a:noFill/>
      <a:round/>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sz="1200" i="1"/>
              <a:t>I know about the kinds of things the following people do</a:t>
            </a:r>
            <a:r>
              <a:rPr lang="en-GB" sz="1200" i="1" baseline="0"/>
              <a:t> in their careers</a:t>
            </a:r>
            <a:endParaRPr lang="en-GB" sz="1200" i="1"/>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A77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Sheet5!$E$32:$G$32</c:f>
              <c:strCache>
                <c:ptCount val="3"/>
                <c:pt idx="0">
                  <c:v>Scientists (n=2271)</c:v>
                </c:pt>
                <c:pt idx="1">
                  <c:v>Engineers (n=2273)</c:v>
                </c:pt>
                <c:pt idx="2">
                  <c:v>Technology (n=2281)</c:v>
                </c:pt>
              </c:strCache>
            </c:strRef>
          </c:cat>
          <c:val>
            <c:numRef>
              <c:f>Sheet5!$E$33:$G$33</c:f>
              <c:numCache>
                <c:formatCode>0%</c:formatCode>
                <c:ptCount val="3"/>
                <c:pt idx="0" formatCode="0.00%">
                  <c:v>0.80500000000000005</c:v>
                </c:pt>
                <c:pt idx="1">
                  <c:v>0.79500000000000004</c:v>
                </c:pt>
                <c:pt idx="2">
                  <c:v>0.77</c:v>
                </c:pt>
              </c:numCache>
            </c:numRef>
          </c:val>
          <c:extLst>
            <c:ext xmlns:c16="http://schemas.microsoft.com/office/drawing/2014/chart" uri="{C3380CC4-5D6E-409C-BE32-E72D297353CC}">
              <c16:uniqueId val="{00000000-0C03-42DB-B174-535BDDB4BEC3}"/>
            </c:ext>
          </c:extLst>
        </c:ser>
        <c:dLbls>
          <c:dLblPos val="ctr"/>
          <c:showLegendKey val="0"/>
          <c:showVal val="1"/>
          <c:showCatName val="0"/>
          <c:showSerName val="0"/>
          <c:showPercent val="0"/>
          <c:showBubbleSize val="0"/>
        </c:dLbls>
        <c:gapWidth val="44"/>
        <c:overlap val="-27"/>
        <c:axId val="1177705208"/>
        <c:axId val="1177703568"/>
      </c:barChart>
      <c:catAx>
        <c:axId val="1177705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77703568"/>
        <c:crosses val="autoZero"/>
        <c:auto val="1"/>
        <c:lblAlgn val="ctr"/>
        <c:lblOffset val="100"/>
        <c:noMultiLvlLbl val="0"/>
      </c:catAx>
      <c:valAx>
        <c:axId val="117770356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77705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Impact!$P$4</c:f>
              <c:strCache>
                <c:ptCount val="1"/>
                <c:pt idx="0">
                  <c:v>Very confident</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Impact!$Q$3:$S$3</c:f>
              <c:strCache>
                <c:ptCount val="3"/>
                <c:pt idx="0">
                  <c:v>Science </c:v>
                </c:pt>
                <c:pt idx="1">
                  <c:v>Engineering </c:v>
                </c:pt>
                <c:pt idx="2">
                  <c:v>Technology </c:v>
                </c:pt>
              </c:strCache>
            </c:strRef>
          </c:cat>
          <c:val>
            <c:numRef>
              <c:f>Impact!$Q$4:$S$4</c:f>
              <c:numCache>
                <c:formatCode>0%</c:formatCode>
                <c:ptCount val="3"/>
                <c:pt idx="0">
                  <c:v>0.28999999999999998</c:v>
                </c:pt>
                <c:pt idx="1">
                  <c:v>0.13</c:v>
                </c:pt>
                <c:pt idx="2">
                  <c:v>0.12</c:v>
                </c:pt>
              </c:numCache>
            </c:numRef>
          </c:val>
          <c:extLst>
            <c:ext xmlns:c16="http://schemas.microsoft.com/office/drawing/2014/chart" uri="{C3380CC4-5D6E-409C-BE32-E72D297353CC}">
              <c16:uniqueId val="{00000000-186E-4FDF-9F69-0BD51F986DCA}"/>
            </c:ext>
          </c:extLst>
        </c:ser>
        <c:ser>
          <c:idx val="1"/>
          <c:order val="1"/>
          <c:tx>
            <c:strRef>
              <c:f>Impact!$P$5</c:f>
              <c:strCache>
                <c:ptCount val="1"/>
                <c:pt idx="0">
                  <c:v>Fairly confident</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Impact!$Q$3:$S$3</c:f>
              <c:strCache>
                <c:ptCount val="3"/>
                <c:pt idx="0">
                  <c:v>Science </c:v>
                </c:pt>
                <c:pt idx="1">
                  <c:v>Engineering </c:v>
                </c:pt>
                <c:pt idx="2">
                  <c:v>Technology </c:v>
                </c:pt>
              </c:strCache>
            </c:strRef>
          </c:cat>
          <c:val>
            <c:numRef>
              <c:f>Impact!$Q$5:$S$5</c:f>
              <c:numCache>
                <c:formatCode>0%</c:formatCode>
                <c:ptCount val="3"/>
                <c:pt idx="0">
                  <c:v>0.49</c:v>
                </c:pt>
                <c:pt idx="1">
                  <c:v>0.49</c:v>
                </c:pt>
                <c:pt idx="2">
                  <c:v>0.48</c:v>
                </c:pt>
              </c:numCache>
            </c:numRef>
          </c:val>
          <c:extLst>
            <c:ext xmlns:c16="http://schemas.microsoft.com/office/drawing/2014/chart" uri="{C3380CC4-5D6E-409C-BE32-E72D297353CC}">
              <c16:uniqueId val="{00000001-186E-4FDF-9F69-0BD51F986DCA}"/>
            </c:ext>
          </c:extLst>
        </c:ser>
        <c:dLbls>
          <c:showLegendKey val="0"/>
          <c:showVal val="0"/>
          <c:showCatName val="0"/>
          <c:showSerName val="0"/>
          <c:showPercent val="0"/>
          <c:showBubbleSize val="0"/>
        </c:dLbls>
        <c:gapWidth val="44"/>
        <c:overlap val="100"/>
        <c:axId val="1218581112"/>
        <c:axId val="1218585048"/>
      </c:barChart>
      <c:catAx>
        <c:axId val="12185811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218585048"/>
        <c:crosses val="autoZero"/>
        <c:auto val="1"/>
        <c:lblAlgn val="ctr"/>
        <c:lblOffset val="100"/>
        <c:noMultiLvlLbl val="0"/>
      </c:catAx>
      <c:valAx>
        <c:axId val="1218585048"/>
        <c:scaling>
          <c:orientation val="minMax"/>
          <c:max val="0.8"/>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8581112"/>
        <c:crosses val="autoZero"/>
        <c:crossBetween val="between"/>
      </c:valAx>
      <c:spPr>
        <a:noFill/>
        <a:ln>
          <a:noFill/>
        </a:ln>
        <a:effectLst/>
      </c:spPr>
    </c:plotArea>
    <c:legend>
      <c:legendPos val="b"/>
      <c:layout>
        <c:manualLayout>
          <c:xMode val="edge"/>
          <c:yMode val="edge"/>
          <c:x val="0.16018738673090874"/>
          <c:y val="0.79982038791761201"/>
          <c:w val="0.67962491244711487"/>
          <c:h val="0.115433849370523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[Big Bang Fair - student survey - combined days_initial cleaning_220628.xlsx]Sheet5!PivotTable12</c:name>
    <c:fmtId val="3"/>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200" i="1"/>
              <a:t>The Big Bang Fair has made me</a:t>
            </a:r>
            <a:r>
              <a:rPr lang="en-GB" sz="1200" i="1" baseline="0"/>
              <a:t> want to do more STEM activities (n=2327)</a:t>
            </a:r>
            <a:endParaRPr lang="en-GB" sz="1200" i="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rgbClr val="F70059"/>
          </a:solidFill>
          <a:ln w="19050">
            <a:solidFill>
              <a:schemeClr val="lt1"/>
            </a:solidFill>
          </a:ln>
          <a:effectLst/>
        </c:spPr>
      </c:pivotFmt>
      <c:pivotFmt>
        <c:idx val="2"/>
        <c:spPr>
          <a:solidFill>
            <a:srgbClr val="FEC700"/>
          </a:solidFill>
          <a:ln w="19050">
            <a:solidFill>
              <a:schemeClr val="lt1"/>
            </a:solidFill>
          </a:ln>
          <a:effectLst/>
        </c:spPr>
      </c:pivotFmt>
      <c:pivotFmt>
        <c:idx val="3"/>
        <c:spPr>
          <a:solidFill>
            <a:srgbClr val="26213F"/>
          </a:solidFill>
          <a:ln w="19050">
            <a:solidFill>
              <a:schemeClr val="lt1"/>
            </a:solidFill>
          </a:ln>
          <a:effectLst/>
        </c:spPr>
      </c:pivotFmt>
      <c:pivotFmt>
        <c:idx val="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F70059"/>
          </a:solidFill>
          <a:ln w="19050">
            <a:solidFill>
              <a:schemeClr val="lt1"/>
            </a:solidFill>
          </a:ln>
          <a:effectLst/>
        </c:spPr>
      </c:pivotFmt>
      <c:pivotFmt>
        <c:idx val="6"/>
        <c:spPr>
          <a:solidFill>
            <a:srgbClr val="FEC700"/>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rgbClr val="26213F"/>
          </a:solidFill>
          <a:ln w="19050">
            <a:solidFill>
              <a:schemeClr val="lt1"/>
            </a:solidFill>
          </a:ln>
          <a:effectLst/>
        </c:spPr>
      </c:pivotFmt>
      <c:pivotFmt>
        <c:idx val="9"/>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70059"/>
          </a:solidFill>
          <a:ln w="19050">
            <a:solidFill>
              <a:schemeClr val="lt1"/>
            </a:solidFill>
          </a:ln>
          <a:effectLst/>
        </c:spPr>
      </c:pivotFmt>
      <c:pivotFmt>
        <c:idx val="11"/>
        <c:spPr>
          <a:solidFill>
            <a:srgbClr val="FEC700"/>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rgbClr val="26213F"/>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F70059"/>
          </a:solidFill>
          <a:ln w="19050">
            <a:solidFill>
              <a:schemeClr val="lt1"/>
            </a:solidFill>
          </a:ln>
          <a:effectLst/>
        </c:spPr>
      </c:pivotFmt>
      <c:pivotFmt>
        <c:idx val="17"/>
        <c:spPr>
          <a:solidFill>
            <a:srgbClr val="FEC700"/>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rgbClr val="26213F"/>
          </a:solidFill>
          <a:ln w="19050">
            <a:solidFill>
              <a:schemeClr val="lt1"/>
            </a:solidFill>
          </a:ln>
          <a:effectLst/>
        </c:spPr>
      </c:pivotFmt>
      <c:pivotFmt>
        <c:idx val="20"/>
        <c:spPr>
          <a:solidFill>
            <a:schemeClr val="accent1"/>
          </a:solidFill>
          <a:ln w="19050">
            <a:solidFill>
              <a:schemeClr val="lt1"/>
            </a:solidFill>
          </a:ln>
          <a:effectLst/>
        </c:spPr>
      </c:pivotFmt>
    </c:pivotFmts>
    <c:plotArea>
      <c:layout>
        <c:manualLayout>
          <c:layoutTarget val="inner"/>
          <c:xMode val="edge"/>
          <c:yMode val="edge"/>
          <c:x val="5.0318782274823032E-2"/>
          <c:y val="0.29646762904636925"/>
          <c:w val="0.58016517985651828"/>
          <c:h val="0.60392716535433077"/>
        </c:manualLayout>
      </c:layout>
      <c:doughnutChart>
        <c:varyColors val="1"/>
        <c:ser>
          <c:idx val="0"/>
          <c:order val="0"/>
          <c:tx>
            <c:strRef>
              <c:f>Sheet5!$B$1:$B$2</c:f>
              <c:strCache>
                <c:ptCount val="1"/>
                <c:pt idx="0">
                  <c:v>Total</c:v>
                </c:pt>
              </c:strCache>
            </c:strRef>
          </c:tx>
          <c:dPt>
            <c:idx val="0"/>
            <c:bubble3D val="0"/>
            <c:spPr>
              <a:solidFill>
                <a:srgbClr val="70AD47">
                  <a:lumMod val="75000"/>
                </a:srgbClr>
              </a:solidFill>
              <a:ln w="19050">
                <a:solidFill>
                  <a:schemeClr val="lt1"/>
                </a:solidFill>
              </a:ln>
              <a:effectLst/>
            </c:spPr>
            <c:extLst>
              <c:ext xmlns:c16="http://schemas.microsoft.com/office/drawing/2014/chart" uri="{C3380CC4-5D6E-409C-BE32-E72D297353CC}">
                <c16:uniqueId val="{00000001-C61F-45FB-A467-CF45669BAB70}"/>
              </c:ext>
            </c:extLst>
          </c:dPt>
          <c:dPt>
            <c:idx val="1"/>
            <c:bubble3D val="0"/>
            <c:spPr>
              <a:solidFill>
                <a:srgbClr val="92D050"/>
              </a:solidFill>
              <a:ln w="19050">
                <a:solidFill>
                  <a:schemeClr val="lt1"/>
                </a:solidFill>
              </a:ln>
              <a:effectLst/>
            </c:spPr>
            <c:extLst>
              <c:ext xmlns:c16="http://schemas.microsoft.com/office/drawing/2014/chart" uri="{C3380CC4-5D6E-409C-BE32-E72D297353CC}">
                <c16:uniqueId val="{00000003-C61F-45FB-A467-CF45669BAB7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61F-45FB-A467-CF45669BAB70}"/>
              </c:ext>
            </c:extLst>
          </c:dPt>
          <c:dPt>
            <c:idx val="3"/>
            <c:bubble3D val="0"/>
            <c:spPr>
              <a:solidFill>
                <a:srgbClr val="5B9BD5"/>
              </a:solidFill>
              <a:ln w="19050">
                <a:solidFill>
                  <a:schemeClr val="lt1"/>
                </a:solidFill>
              </a:ln>
              <a:effectLst/>
            </c:spPr>
            <c:extLst>
              <c:ext xmlns:c16="http://schemas.microsoft.com/office/drawing/2014/chart" uri="{C3380CC4-5D6E-409C-BE32-E72D297353CC}">
                <c16:uniqueId val="{00000007-C61F-45FB-A467-CF45669BAB70}"/>
              </c:ext>
            </c:extLst>
          </c:dPt>
          <c:dPt>
            <c:idx val="4"/>
            <c:bubble3D val="0"/>
            <c:spPr>
              <a:solidFill>
                <a:srgbClr val="261D57"/>
              </a:solidFill>
              <a:ln w="19050">
                <a:solidFill>
                  <a:schemeClr val="lt1"/>
                </a:solidFill>
              </a:ln>
              <a:effectLst/>
            </c:spPr>
            <c:extLst>
              <c:ext xmlns:c16="http://schemas.microsoft.com/office/drawing/2014/chart" uri="{C3380CC4-5D6E-409C-BE32-E72D297353CC}">
                <c16:uniqueId val="{00000009-C61F-45FB-A467-CF45669BAB70}"/>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Sheet5!$A$3:$A$8</c:f>
              <c:strCache>
                <c:ptCount val="5"/>
                <c:pt idx="0">
                  <c:v>Strongly agree</c:v>
                </c:pt>
                <c:pt idx="1">
                  <c:v>Agree</c:v>
                </c:pt>
                <c:pt idx="2">
                  <c:v>Neither agree nor disagree</c:v>
                </c:pt>
                <c:pt idx="3">
                  <c:v>Disagree</c:v>
                </c:pt>
                <c:pt idx="4">
                  <c:v>Strongly Disagree</c:v>
                </c:pt>
              </c:strCache>
            </c:strRef>
          </c:cat>
          <c:val>
            <c:numRef>
              <c:f>Sheet5!$B$3:$B$8</c:f>
              <c:numCache>
                <c:formatCode>0.00%</c:formatCode>
                <c:ptCount val="5"/>
                <c:pt idx="0">
                  <c:v>0.34679845294370432</c:v>
                </c:pt>
                <c:pt idx="1">
                  <c:v>0.40481306403094114</c:v>
                </c:pt>
                <c:pt idx="2">
                  <c:v>0.16330038676407391</c:v>
                </c:pt>
                <c:pt idx="3">
                  <c:v>2.4495058014611087E-2</c:v>
                </c:pt>
                <c:pt idx="4">
                  <c:v>6.0593038246669534E-2</c:v>
                </c:pt>
              </c:numCache>
            </c:numRef>
          </c:val>
          <c:extLst>
            <c:ext xmlns:c16="http://schemas.microsoft.com/office/drawing/2014/chart" uri="{C3380CC4-5D6E-409C-BE32-E72D297353CC}">
              <c16:uniqueId val="{0000000A-C61F-45FB-A467-CF45669BAB70}"/>
            </c:ext>
          </c:extLst>
        </c:ser>
        <c:dLbls>
          <c:showLegendKey val="0"/>
          <c:showVal val="0"/>
          <c:showCatName val="0"/>
          <c:showSerName val="0"/>
          <c:showPercent val="0"/>
          <c:showBubbleSize val="0"/>
          <c:showLeaderLines val="1"/>
        </c:dLbls>
        <c:firstSliceAng val="0"/>
        <c:holeSize val="54"/>
      </c:doughnutChart>
      <c:spPr>
        <a:noFill/>
        <a:ln>
          <a:noFill/>
        </a:ln>
        <a:effectLst/>
      </c:spPr>
    </c:plotArea>
    <c:legend>
      <c:legendPos val="r"/>
      <c:layout>
        <c:manualLayout>
          <c:xMode val="edge"/>
          <c:yMode val="edge"/>
          <c:x val="0.65162942112108557"/>
          <c:y val="0.27703594342373872"/>
          <c:w val="0.33170372264951797"/>
          <c:h val="0.5830384222805482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noFill/>
    <a:ln w="9525" cap="flat" cmpd="sng" algn="ctr">
      <a:noFill/>
      <a:round/>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4B155F6-1EE4-F925-03BC-F49AF3D9EE42}"/>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316311-8B4E-5EE1-3B60-7E538AEC6F4C}"/>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1E143935-6079-4510-BE70-4F092F000E45}" type="datetimeFigureOut">
              <a:rPr lang="en-GB" smtClean="0"/>
              <a:t>04/11/2022</a:t>
            </a:fld>
            <a:endParaRPr lang="en-GB"/>
          </a:p>
        </p:txBody>
      </p:sp>
      <p:sp>
        <p:nvSpPr>
          <p:cNvPr id="4" name="Footer Placeholder 3">
            <a:extLst>
              <a:ext uri="{FF2B5EF4-FFF2-40B4-BE49-F238E27FC236}">
                <a16:creationId xmlns:a16="http://schemas.microsoft.com/office/drawing/2014/main" id="{2539A901-358C-0A97-30D5-BC1E54F87784}"/>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5B1289A-1A81-8C84-9366-DCE0340E8E7D}"/>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20171158-FF41-4AEB-BAC6-8209DC289F1B}" type="slidenum">
              <a:rPr lang="en-GB" smtClean="0"/>
              <a:t>‹#›</a:t>
            </a:fld>
            <a:endParaRPr lang="en-GB"/>
          </a:p>
        </p:txBody>
      </p:sp>
    </p:spTree>
    <p:extLst>
      <p:ext uri="{BB962C8B-B14F-4D97-AF65-F5344CB8AC3E}">
        <p14:creationId xmlns:p14="http://schemas.microsoft.com/office/powerpoint/2010/main" val="2227131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atin typeface="Trebuchet MS" panose="020B0603020202020204" pitchFamily="34" charset="0"/>
              </a:defRPr>
            </a:lvl1pPr>
          </a:lstStyle>
          <a:p>
            <a:endParaRPr lang="en-GB"/>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atin typeface="Trebuchet MS" panose="020B0603020202020204" pitchFamily="34" charset="0"/>
              </a:defRPr>
            </a:lvl1pPr>
          </a:lstStyle>
          <a:p>
            <a:fld id="{D7E18C02-325E-428B-B88C-8CE7B6874733}" type="datetimeFigureOut">
              <a:rPr lang="en-GB" smtClean="0"/>
              <a:pPr/>
              <a:t>04/11/2022</a:t>
            </a:fld>
            <a:endParaRPr lang="en-GB"/>
          </a:p>
        </p:txBody>
      </p:sp>
      <p:sp>
        <p:nvSpPr>
          <p:cNvPr id="4" name="Slide Image Placeholder 3"/>
          <p:cNvSpPr>
            <a:spLocks noGrp="1" noRot="1" noChangeAspect="1"/>
          </p:cNvSpPr>
          <p:nvPr>
            <p:ph type="sldImg" idx="2"/>
          </p:nvPr>
        </p:nvSpPr>
        <p:spPr>
          <a:xfrm>
            <a:off x="3771900" y="857250"/>
            <a:ext cx="16002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atin typeface="Trebuchet MS" panose="020B0603020202020204" pitchFamily="34" charset="0"/>
              </a:defRPr>
            </a:lvl1pPr>
          </a:lstStyle>
          <a:p>
            <a:endParaRPr lang="en-GB"/>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atin typeface="Trebuchet MS" panose="020B0603020202020204" pitchFamily="34" charset="0"/>
              </a:defRPr>
            </a:lvl1pPr>
          </a:lstStyle>
          <a:p>
            <a:fld id="{D8AF69E2-2352-4D90-91D6-8FC512C3470A}" type="slidenum">
              <a:rPr lang="en-GB" smtClean="0"/>
              <a:pPr/>
              <a:t>‹#›</a:t>
            </a:fld>
            <a:endParaRPr lang="en-GB"/>
          </a:p>
        </p:txBody>
      </p:sp>
    </p:spTree>
    <p:extLst>
      <p:ext uri="{BB962C8B-B14F-4D97-AF65-F5344CB8AC3E}">
        <p14:creationId xmlns:p14="http://schemas.microsoft.com/office/powerpoint/2010/main" val="2335760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rebuchet MS" panose="020B0603020202020204" pitchFamily="34" charset="0"/>
        <a:ea typeface="+mn-ea"/>
        <a:cs typeface="+mn-cs"/>
      </a:defRPr>
    </a:lvl1pPr>
    <a:lvl2pPr marL="457200" algn="l" defTabSz="914400" rtl="0" eaLnBrk="1" latinLnBrk="0" hangingPunct="1">
      <a:defRPr sz="1200" kern="1200">
        <a:solidFill>
          <a:schemeClr val="tx1"/>
        </a:solidFill>
        <a:latin typeface="Trebuchet MS" panose="020B0603020202020204" pitchFamily="34" charset="0"/>
        <a:ea typeface="+mn-ea"/>
        <a:cs typeface="+mn-cs"/>
      </a:defRPr>
    </a:lvl2pPr>
    <a:lvl3pPr marL="914400" algn="l" defTabSz="914400" rtl="0" eaLnBrk="1" latinLnBrk="0" hangingPunct="1">
      <a:defRPr sz="1200" kern="1200">
        <a:solidFill>
          <a:schemeClr val="tx1"/>
        </a:solidFill>
        <a:latin typeface="Trebuchet MS" panose="020B0603020202020204" pitchFamily="34" charset="0"/>
        <a:ea typeface="+mn-ea"/>
        <a:cs typeface="+mn-cs"/>
      </a:defRPr>
    </a:lvl3pPr>
    <a:lvl4pPr marL="1371600" algn="l" defTabSz="914400" rtl="0" eaLnBrk="1" latinLnBrk="0" hangingPunct="1">
      <a:defRPr sz="1200" kern="1200">
        <a:solidFill>
          <a:schemeClr val="tx1"/>
        </a:solidFill>
        <a:latin typeface="Trebuchet MS" panose="020B0603020202020204" pitchFamily="34" charset="0"/>
        <a:ea typeface="+mn-ea"/>
        <a:cs typeface="+mn-cs"/>
      </a:defRPr>
    </a:lvl4pPr>
    <a:lvl5pPr marL="1828800" algn="l" defTabSz="914400" rtl="0" eaLnBrk="1" latinLnBrk="0" hangingPunct="1">
      <a:defRPr sz="1200" kern="1200">
        <a:solidFill>
          <a:schemeClr val="tx1"/>
        </a:solidFill>
        <a:latin typeface="Trebuchet MS" panose="020B06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AF69E2-2352-4D90-91D6-8FC512C3470A}" type="slidenum">
              <a:rPr lang="en-GB" smtClean="0"/>
              <a:pPr/>
              <a:t>2</a:t>
            </a:fld>
            <a:endParaRPr lang="en-GB"/>
          </a:p>
        </p:txBody>
      </p:sp>
    </p:spTree>
    <p:extLst>
      <p:ext uri="{BB962C8B-B14F-4D97-AF65-F5344CB8AC3E}">
        <p14:creationId xmlns:p14="http://schemas.microsoft.com/office/powerpoint/2010/main" val="2798797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AF69E2-2352-4D90-91D6-8FC512C3470A}" type="slidenum">
              <a:rPr lang="en-GB" smtClean="0"/>
              <a:pPr/>
              <a:t>12</a:t>
            </a:fld>
            <a:endParaRPr lang="en-GB"/>
          </a:p>
        </p:txBody>
      </p:sp>
    </p:spTree>
    <p:extLst>
      <p:ext uri="{BB962C8B-B14F-4D97-AF65-F5344CB8AC3E}">
        <p14:creationId xmlns:p14="http://schemas.microsoft.com/office/powerpoint/2010/main" val="699459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AF69E2-2352-4D90-91D6-8FC512C3470A}" type="slidenum">
              <a:rPr lang="en-GB" smtClean="0"/>
              <a:pPr/>
              <a:t>13</a:t>
            </a:fld>
            <a:endParaRPr lang="en-GB"/>
          </a:p>
        </p:txBody>
      </p:sp>
    </p:spTree>
    <p:extLst>
      <p:ext uri="{BB962C8B-B14F-4D97-AF65-F5344CB8AC3E}">
        <p14:creationId xmlns:p14="http://schemas.microsoft.com/office/powerpoint/2010/main" val="1512235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AF69E2-2352-4D90-91D6-8FC512C3470A}" type="slidenum">
              <a:rPr lang="en-GB" smtClean="0"/>
              <a:pPr/>
              <a:t>14</a:t>
            </a:fld>
            <a:endParaRPr lang="en-GB"/>
          </a:p>
        </p:txBody>
      </p:sp>
    </p:spTree>
    <p:extLst>
      <p:ext uri="{BB962C8B-B14F-4D97-AF65-F5344CB8AC3E}">
        <p14:creationId xmlns:p14="http://schemas.microsoft.com/office/powerpoint/2010/main" val="3922271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AF69E2-2352-4D90-91D6-8FC512C3470A}" type="slidenum">
              <a:rPr lang="en-GB" smtClean="0"/>
              <a:pPr/>
              <a:t>15</a:t>
            </a:fld>
            <a:endParaRPr lang="en-GB"/>
          </a:p>
        </p:txBody>
      </p:sp>
    </p:spTree>
    <p:extLst>
      <p:ext uri="{BB962C8B-B14F-4D97-AF65-F5344CB8AC3E}">
        <p14:creationId xmlns:p14="http://schemas.microsoft.com/office/powerpoint/2010/main" val="1167501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AF69E2-2352-4D90-91D6-8FC512C3470A}" type="slidenum">
              <a:rPr lang="en-GB" smtClean="0"/>
              <a:pPr/>
              <a:t>16</a:t>
            </a:fld>
            <a:endParaRPr lang="en-GB"/>
          </a:p>
        </p:txBody>
      </p:sp>
    </p:spTree>
    <p:extLst>
      <p:ext uri="{BB962C8B-B14F-4D97-AF65-F5344CB8AC3E}">
        <p14:creationId xmlns:p14="http://schemas.microsoft.com/office/powerpoint/2010/main" val="1253023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AF69E2-2352-4D90-91D6-8FC512C3470A}" type="slidenum">
              <a:rPr lang="en-GB" smtClean="0"/>
              <a:pPr/>
              <a:t>17</a:t>
            </a:fld>
            <a:endParaRPr lang="en-GB"/>
          </a:p>
        </p:txBody>
      </p:sp>
    </p:spTree>
    <p:extLst>
      <p:ext uri="{BB962C8B-B14F-4D97-AF65-F5344CB8AC3E}">
        <p14:creationId xmlns:p14="http://schemas.microsoft.com/office/powerpoint/2010/main" val="505215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AF69E2-2352-4D90-91D6-8FC512C3470A}" type="slidenum">
              <a:rPr lang="en-GB" smtClean="0"/>
              <a:pPr/>
              <a:t>18</a:t>
            </a:fld>
            <a:endParaRPr lang="en-GB"/>
          </a:p>
        </p:txBody>
      </p:sp>
    </p:spTree>
    <p:extLst>
      <p:ext uri="{BB962C8B-B14F-4D97-AF65-F5344CB8AC3E}">
        <p14:creationId xmlns:p14="http://schemas.microsoft.com/office/powerpoint/2010/main" val="4290237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AF69E2-2352-4D90-91D6-8FC512C3470A}" type="slidenum">
              <a:rPr lang="en-GB" smtClean="0"/>
              <a:pPr/>
              <a:t>19</a:t>
            </a:fld>
            <a:endParaRPr lang="en-GB"/>
          </a:p>
        </p:txBody>
      </p:sp>
    </p:spTree>
    <p:extLst>
      <p:ext uri="{BB962C8B-B14F-4D97-AF65-F5344CB8AC3E}">
        <p14:creationId xmlns:p14="http://schemas.microsoft.com/office/powerpoint/2010/main" val="4134401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AF69E2-2352-4D90-91D6-8FC512C3470A}" type="slidenum">
              <a:rPr lang="en-GB" smtClean="0"/>
              <a:pPr/>
              <a:t>20</a:t>
            </a:fld>
            <a:endParaRPr lang="en-GB"/>
          </a:p>
        </p:txBody>
      </p:sp>
    </p:spTree>
    <p:extLst>
      <p:ext uri="{BB962C8B-B14F-4D97-AF65-F5344CB8AC3E}">
        <p14:creationId xmlns:p14="http://schemas.microsoft.com/office/powerpoint/2010/main" val="3558791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AF69E2-2352-4D90-91D6-8FC512C3470A}" type="slidenum">
              <a:rPr lang="en-GB" smtClean="0"/>
              <a:pPr/>
              <a:t>21</a:t>
            </a:fld>
            <a:endParaRPr lang="en-GB"/>
          </a:p>
        </p:txBody>
      </p:sp>
    </p:spTree>
    <p:extLst>
      <p:ext uri="{BB962C8B-B14F-4D97-AF65-F5344CB8AC3E}">
        <p14:creationId xmlns:p14="http://schemas.microsoft.com/office/powerpoint/2010/main" val="3227054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AF69E2-2352-4D90-91D6-8FC512C3470A}" type="slidenum">
              <a:rPr lang="en-GB" smtClean="0"/>
              <a:pPr/>
              <a:t>4</a:t>
            </a:fld>
            <a:endParaRPr lang="en-GB"/>
          </a:p>
        </p:txBody>
      </p:sp>
    </p:spTree>
    <p:extLst>
      <p:ext uri="{BB962C8B-B14F-4D97-AF65-F5344CB8AC3E}">
        <p14:creationId xmlns:p14="http://schemas.microsoft.com/office/powerpoint/2010/main" val="3771955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AF69E2-2352-4D90-91D6-8FC512C3470A}" type="slidenum">
              <a:rPr lang="en-GB" smtClean="0"/>
              <a:pPr/>
              <a:t>22</a:t>
            </a:fld>
            <a:endParaRPr lang="en-GB"/>
          </a:p>
        </p:txBody>
      </p:sp>
    </p:spTree>
    <p:extLst>
      <p:ext uri="{BB962C8B-B14F-4D97-AF65-F5344CB8AC3E}">
        <p14:creationId xmlns:p14="http://schemas.microsoft.com/office/powerpoint/2010/main" val="234271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AF69E2-2352-4D90-91D6-8FC512C3470A}" type="slidenum">
              <a:rPr lang="en-GB" smtClean="0"/>
              <a:pPr/>
              <a:t>23</a:t>
            </a:fld>
            <a:endParaRPr lang="en-GB"/>
          </a:p>
        </p:txBody>
      </p:sp>
    </p:spTree>
    <p:extLst>
      <p:ext uri="{BB962C8B-B14F-4D97-AF65-F5344CB8AC3E}">
        <p14:creationId xmlns:p14="http://schemas.microsoft.com/office/powerpoint/2010/main" val="3099987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AF69E2-2352-4D90-91D6-8FC512C3470A}" type="slidenum">
              <a:rPr lang="en-GB" smtClean="0"/>
              <a:pPr/>
              <a:t>24</a:t>
            </a:fld>
            <a:endParaRPr lang="en-GB"/>
          </a:p>
        </p:txBody>
      </p:sp>
    </p:spTree>
    <p:extLst>
      <p:ext uri="{BB962C8B-B14F-4D97-AF65-F5344CB8AC3E}">
        <p14:creationId xmlns:p14="http://schemas.microsoft.com/office/powerpoint/2010/main" val="2602298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AF69E2-2352-4D90-91D6-8FC512C3470A}" type="slidenum">
              <a:rPr lang="en-GB" smtClean="0"/>
              <a:pPr/>
              <a:t>25</a:t>
            </a:fld>
            <a:endParaRPr lang="en-GB"/>
          </a:p>
        </p:txBody>
      </p:sp>
    </p:spTree>
    <p:extLst>
      <p:ext uri="{BB962C8B-B14F-4D97-AF65-F5344CB8AC3E}">
        <p14:creationId xmlns:p14="http://schemas.microsoft.com/office/powerpoint/2010/main" val="3668086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AF69E2-2352-4D90-91D6-8FC512C3470A}" type="slidenum">
              <a:rPr lang="en-GB" smtClean="0"/>
              <a:pPr/>
              <a:t>26</a:t>
            </a:fld>
            <a:endParaRPr lang="en-GB"/>
          </a:p>
        </p:txBody>
      </p:sp>
    </p:spTree>
    <p:extLst>
      <p:ext uri="{BB962C8B-B14F-4D97-AF65-F5344CB8AC3E}">
        <p14:creationId xmlns:p14="http://schemas.microsoft.com/office/powerpoint/2010/main" val="3559939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AF69E2-2352-4D90-91D6-8FC512C3470A}" type="slidenum">
              <a:rPr lang="en-GB" smtClean="0"/>
              <a:pPr/>
              <a:t>5</a:t>
            </a:fld>
            <a:endParaRPr lang="en-GB"/>
          </a:p>
        </p:txBody>
      </p:sp>
    </p:spTree>
    <p:extLst>
      <p:ext uri="{BB962C8B-B14F-4D97-AF65-F5344CB8AC3E}">
        <p14:creationId xmlns:p14="http://schemas.microsoft.com/office/powerpoint/2010/main" val="2654896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AF69E2-2352-4D90-91D6-8FC512C3470A}" type="slidenum">
              <a:rPr lang="en-GB" smtClean="0"/>
              <a:pPr/>
              <a:t>6</a:t>
            </a:fld>
            <a:endParaRPr lang="en-GB"/>
          </a:p>
        </p:txBody>
      </p:sp>
    </p:spTree>
    <p:extLst>
      <p:ext uri="{BB962C8B-B14F-4D97-AF65-F5344CB8AC3E}">
        <p14:creationId xmlns:p14="http://schemas.microsoft.com/office/powerpoint/2010/main" val="386721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AF69E2-2352-4D90-91D6-8FC512C3470A}" type="slidenum">
              <a:rPr lang="en-GB" smtClean="0"/>
              <a:pPr/>
              <a:t>7</a:t>
            </a:fld>
            <a:endParaRPr lang="en-GB"/>
          </a:p>
        </p:txBody>
      </p:sp>
    </p:spTree>
    <p:extLst>
      <p:ext uri="{BB962C8B-B14F-4D97-AF65-F5344CB8AC3E}">
        <p14:creationId xmlns:p14="http://schemas.microsoft.com/office/powerpoint/2010/main" val="923355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AF69E2-2352-4D90-91D6-8FC512C3470A}" type="slidenum">
              <a:rPr lang="en-GB" smtClean="0"/>
              <a:pPr/>
              <a:t>8</a:t>
            </a:fld>
            <a:endParaRPr lang="en-GB"/>
          </a:p>
        </p:txBody>
      </p:sp>
    </p:spTree>
    <p:extLst>
      <p:ext uri="{BB962C8B-B14F-4D97-AF65-F5344CB8AC3E}">
        <p14:creationId xmlns:p14="http://schemas.microsoft.com/office/powerpoint/2010/main" val="221461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AF69E2-2352-4D90-91D6-8FC512C3470A}" type="slidenum">
              <a:rPr lang="en-GB" smtClean="0"/>
              <a:pPr/>
              <a:t>9</a:t>
            </a:fld>
            <a:endParaRPr lang="en-GB"/>
          </a:p>
        </p:txBody>
      </p:sp>
    </p:spTree>
    <p:extLst>
      <p:ext uri="{BB962C8B-B14F-4D97-AF65-F5344CB8AC3E}">
        <p14:creationId xmlns:p14="http://schemas.microsoft.com/office/powerpoint/2010/main" val="3946680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AF69E2-2352-4D90-91D6-8FC512C3470A}" type="slidenum">
              <a:rPr lang="en-GB" smtClean="0"/>
              <a:pPr/>
              <a:t>10</a:t>
            </a:fld>
            <a:endParaRPr lang="en-GB"/>
          </a:p>
        </p:txBody>
      </p:sp>
    </p:spTree>
    <p:extLst>
      <p:ext uri="{BB962C8B-B14F-4D97-AF65-F5344CB8AC3E}">
        <p14:creationId xmlns:p14="http://schemas.microsoft.com/office/powerpoint/2010/main" val="188682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1900" y="857250"/>
            <a:ext cx="1600200" cy="23145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AF69E2-2352-4D90-91D6-8FC512C3470A}" type="slidenum">
              <a:rPr lang="en-GB" smtClean="0"/>
              <a:pPr/>
              <a:t>11</a:t>
            </a:fld>
            <a:endParaRPr lang="en-GB"/>
          </a:p>
        </p:txBody>
      </p:sp>
    </p:spTree>
    <p:extLst>
      <p:ext uri="{BB962C8B-B14F-4D97-AF65-F5344CB8AC3E}">
        <p14:creationId xmlns:p14="http://schemas.microsoft.com/office/powerpoint/2010/main" val="9485063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with speaker and usern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EB70F6DA-5273-4B61-90F5-D02DE4F6B0B1}"/>
              </a:ext>
            </a:extLst>
          </p:cNvPr>
          <p:cNvSpPr>
            <a:spLocks noGrp="1"/>
          </p:cNvSpPr>
          <p:nvPr>
            <p:ph type="body" sz="quarter" idx="10" hasCustomPrompt="1"/>
          </p:nvPr>
        </p:nvSpPr>
        <p:spPr>
          <a:xfrm>
            <a:off x="231199" y="3304809"/>
            <a:ext cx="4519315" cy="1097860"/>
          </a:xfrm>
          <a:prstGeom prst="rect">
            <a:avLst/>
          </a:prstGeom>
        </p:spPr>
        <p:txBody>
          <a:bodyPr>
            <a:normAutofit/>
          </a:bodyPr>
          <a:lstStyle>
            <a:lvl1pPr marL="0" indent="0">
              <a:buNone/>
              <a:defRPr sz="2742" b="1" spc="-68"/>
            </a:lvl1pPr>
          </a:lstStyle>
          <a:p>
            <a:pPr lvl="0"/>
            <a:r>
              <a:rPr lang="en-US"/>
              <a:t>Title text</a:t>
            </a:r>
            <a:endParaRPr lang="en-GB"/>
          </a:p>
        </p:txBody>
      </p:sp>
      <p:sp>
        <p:nvSpPr>
          <p:cNvPr id="17" name="Text Placeholder 16">
            <a:extLst>
              <a:ext uri="{FF2B5EF4-FFF2-40B4-BE49-F238E27FC236}">
                <a16:creationId xmlns:a16="http://schemas.microsoft.com/office/drawing/2014/main" id="{1FAF5D59-FA50-4A30-BA8A-B17DEAE034B8}"/>
              </a:ext>
            </a:extLst>
          </p:cNvPr>
          <p:cNvSpPr>
            <a:spLocks noGrp="1"/>
          </p:cNvSpPr>
          <p:nvPr>
            <p:ph type="body" sz="quarter" idx="11" hasCustomPrompt="1"/>
          </p:nvPr>
        </p:nvSpPr>
        <p:spPr>
          <a:xfrm>
            <a:off x="231281" y="4402672"/>
            <a:ext cx="4519315" cy="1098374"/>
          </a:xfrm>
          <a:prstGeom prst="rect">
            <a:avLst/>
          </a:prstGeom>
        </p:spPr>
        <p:txBody>
          <a:bodyPr>
            <a:normAutofit/>
          </a:bodyPr>
          <a:lstStyle>
            <a:lvl1pPr marL="0" indent="0">
              <a:buNone/>
              <a:defRPr sz="1828" spc="-68">
                <a:solidFill>
                  <a:srgbClr val="00A773"/>
                </a:solidFill>
              </a:defRPr>
            </a:lvl1pPr>
          </a:lstStyle>
          <a:p>
            <a:pPr lvl="0"/>
            <a:r>
              <a:rPr lang="en-GB"/>
              <a:t>Speaker</a:t>
            </a:r>
          </a:p>
        </p:txBody>
      </p:sp>
      <p:sp>
        <p:nvSpPr>
          <p:cNvPr id="22" name="Text Placeholder 21">
            <a:extLst>
              <a:ext uri="{FF2B5EF4-FFF2-40B4-BE49-F238E27FC236}">
                <a16:creationId xmlns:a16="http://schemas.microsoft.com/office/drawing/2014/main" id="{4FE5C09E-FDC5-42C8-A6E4-619B55C7C3DD}"/>
              </a:ext>
            </a:extLst>
          </p:cNvPr>
          <p:cNvSpPr>
            <a:spLocks noGrp="1"/>
          </p:cNvSpPr>
          <p:nvPr>
            <p:ph type="body" sz="quarter" idx="12" hasCustomPrompt="1"/>
          </p:nvPr>
        </p:nvSpPr>
        <p:spPr>
          <a:xfrm>
            <a:off x="3560544" y="8368152"/>
            <a:ext cx="3090226" cy="843845"/>
          </a:xfrm>
          <a:prstGeom prst="rect">
            <a:avLst/>
          </a:prstGeom>
        </p:spPr>
        <p:txBody>
          <a:bodyPr/>
          <a:lstStyle>
            <a:lvl1pPr marL="0" indent="0" algn="r">
              <a:buNone/>
              <a:defRPr sz="1097" b="1">
                <a:solidFill>
                  <a:schemeClr val="bg1"/>
                </a:solidFill>
              </a:defRPr>
            </a:lvl1pPr>
          </a:lstStyle>
          <a:p>
            <a:pPr lvl="0"/>
            <a:r>
              <a:rPr lang="en-GB"/>
              <a:t>@username</a:t>
            </a:r>
          </a:p>
        </p:txBody>
      </p:sp>
    </p:spTree>
    <p:extLst>
      <p:ext uri="{BB962C8B-B14F-4D97-AF65-F5344CB8AC3E}">
        <p14:creationId xmlns:p14="http://schemas.microsoft.com/office/powerpoint/2010/main" val="1651765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GUK bullet and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E180A1CF-48B1-4971-A30F-CC4DE66DB6D3}"/>
              </a:ext>
            </a:extLst>
          </p:cNvPr>
          <p:cNvSpPr>
            <a:spLocks noGrp="1"/>
          </p:cNvSpPr>
          <p:nvPr>
            <p:ph type="body" sz="quarter" idx="10" hasCustomPrompt="1"/>
          </p:nvPr>
        </p:nvSpPr>
        <p:spPr>
          <a:xfrm>
            <a:off x="258062" y="1778899"/>
            <a:ext cx="6318647" cy="494020"/>
          </a:xfrm>
          <a:prstGeom prst="rect">
            <a:avLst/>
          </a:prstGeom>
        </p:spPr>
        <p:txBody>
          <a:bodyPr/>
          <a:lstStyle>
            <a:lvl1pPr marL="0" indent="0">
              <a:buNone/>
              <a:defRPr sz="1097" b="1" spc="0"/>
            </a:lvl1pPr>
          </a:lstStyle>
          <a:p>
            <a:pPr lvl="0"/>
            <a:r>
              <a:rPr lang="en-US" err="1"/>
              <a:t>Subheader</a:t>
            </a:r>
            <a:r>
              <a:rPr lang="en-US"/>
              <a:t> goes here</a:t>
            </a:r>
            <a:endParaRPr lang="en-GB"/>
          </a:p>
        </p:txBody>
      </p:sp>
      <p:sp>
        <p:nvSpPr>
          <p:cNvPr id="4" name="Text Placeholder 17">
            <a:extLst>
              <a:ext uri="{FF2B5EF4-FFF2-40B4-BE49-F238E27FC236}">
                <a16:creationId xmlns:a16="http://schemas.microsoft.com/office/drawing/2014/main" id="{1D9FC46A-5952-4122-BED9-9B496C409124}"/>
              </a:ext>
            </a:extLst>
          </p:cNvPr>
          <p:cNvSpPr>
            <a:spLocks noGrp="1"/>
          </p:cNvSpPr>
          <p:nvPr>
            <p:ph type="body" sz="quarter" idx="11" hasCustomPrompt="1"/>
          </p:nvPr>
        </p:nvSpPr>
        <p:spPr>
          <a:xfrm>
            <a:off x="258062" y="3059409"/>
            <a:ext cx="6277571" cy="3504163"/>
          </a:xfrm>
          <a:prstGeom prst="rect">
            <a:avLst/>
          </a:prstGeom>
        </p:spPr>
        <p:txBody>
          <a:bodyPr numCol="1"/>
          <a:lstStyle>
            <a:lvl1pPr marL="10319" marR="0" indent="-278606" algn="l" defTabSz="417925" rtl="0" eaLnBrk="1" fontAlgn="auto" latinLnBrk="0" hangingPunct="1">
              <a:lnSpc>
                <a:spcPct val="90000"/>
              </a:lnSpc>
              <a:spcBef>
                <a:spcPts val="488"/>
              </a:spcBef>
              <a:spcAft>
                <a:spcPts val="0"/>
              </a:spcAft>
              <a:buClrTx/>
              <a:buSzTx/>
              <a:buFont typeface="Arial" panose="020B0604020202020204" pitchFamily="34" charset="0"/>
              <a:buChar char="•"/>
              <a:tabLst/>
              <a:defRPr>
                <a:latin typeface="Trebuchet MS" panose="020B0603020202020204" pitchFamily="34" charset="0"/>
                <a:cs typeface="Calibri" panose="020F0502020204030204" pitchFamily="34" charset="0"/>
              </a:defRPr>
            </a:lvl1pPr>
          </a:lstStyle>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r>
              <a:rPr lang="en-GB" sz="1097"/>
              <a:t>Blah Blah Blah Blah Blah Blah Blah Blah Blah Blah Blah Blah Blah Blah Blah Blah Blah Blah Blah Blah Blah Blah Blah Blah </a:t>
            </a:r>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r>
              <a:rPr lang="en-GB" sz="1097"/>
              <a:t>Blah Blah Blah Blah Blah Blah Blah Blah Blah Blah Blah Blah Blah Blah Blah Blah Blah Blah Blah Blah Blah Blah Blah Blah </a:t>
            </a:r>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r>
              <a:rPr lang="en-GB" sz="1097"/>
              <a:t>Blah Blah Blah Blah Blah Blah Blah Blah Blah Blah Blah Blah Blah Blah Blah Blah Blah Blah Blah Blah Blah Blah Blah Blah</a:t>
            </a:r>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endParaRPr lang="en-GB" sz="1097"/>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endParaRPr lang="en-GB" sz="1097"/>
          </a:p>
          <a:p>
            <a:pPr marL="342900" indent="-342900">
              <a:spcBef>
                <a:spcPts val="600"/>
              </a:spcBef>
              <a:buFont typeface="Arial" panose="020B0604020202020204" pitchFamily="34" charset="0"/>
              <a:buChar char="•"/>
            </a:pPr>
            <a:endParaRPr lang="en-GB" sz="1097"/>
          </a:p>
          <a:p>
            <a:pPr marL="12700">
              <a:spcBef>
                <a:spcPts val="600"/>
              </a:spcBef>
            </a:pPr>
            <a:endParaRPr lang="en-GB" sz="1097" b="1" spc="-68">
              <a:solidFill>
                <a:srgbClr val="0A2240"/>
              </a:solidFill>
              <a:latin typeface="Calibri"/>
              <a:cs typeface="Calibri"/>
            </a:endParaRPr>
          </a:p>
        </p:txBody>
      </p:sp>
      <p:sp>
        <p:nvSpPr>
          <p:cNvPr id="7" name="Title 4">
            <a:extLst>
              <a:ext uri="{FF2B5EF4-FFF2-40B4-BE49-F238E27FC236}">
                <a16:creationId xmlns:a16="http://schemas.microsoft.com/office/drawing/2014/main" id="{4ABB226D-63D8-4807-AA7C-B4DC9A98202C}"/>
              </a:ext>
            </a:extLst>
          </p:cNvPr>
          <p:cNvSpPr>
            <a:spLocks noGrp="1"/>
          </p:cNvSpPr>
          <p:nvPr>
            <p:ph type="title" hasCustomPrompt="1"/>
          </p:nvPr>
        </p:nvSpPr>
        <p:spPr>
          <a:xfrm>
            <a:off x="258064" y="486113"/>
            <a:ext cx="6318271" cy="1158150"/>
          </a:xfrm>
          <a:prstGeom prst="rect">
            <a:avLst/>
          </a:prstGeom>
        </p:spPr>
        <p:txBody>
          <a:bodyPr/>
          <a:lstStyle>
            <a:lvl1pPr>
              <a:defRPr sz="1645" b="1" spc="-68"/>
            </a:lvl1pPr>
          </a:lstStyle>
          <a:p>
            <a:r>
              <a:rPr lang="en-US"/>
              <a:t>Header text goes here</a:t>
            </a:r>
            <a:endParaRPr lang="en-GB"/>
          </a:p>
        </p:txBody>
      </p:sp>
      <p:sp>
        <p:nvSpPr>
          <p:cNvPr id="11" name="Text Placeholder 4">
            <a:extLst>
              <a:ext uri="{FF2B5EF4-FFF2-40B4-BE49-F238E27FC236}">
                <a16:creationId xmlns:a16="http://schemas.microsoft.com/office/drawing/2014/main" id="{7B92CEC5-AFE3-4B49-96C9-BDACA2297E3B}"/>
              </a:ext>
            </a:extLst>
          </p:cNvPr>
          <p:cNvSpPr>
            <a:spLocks noGrp="1"/>
          </p:cNvSpPr>
          <p:nvPr>
            <p:ph type="body" sz="quarter" idx="4294967295" hasCustomPrompt="1"/>
          </p:nvPr>
        </p:nvSpPr>
        <p:spPr>
          <a:xfrm>
            <a:off x="3386140" y="7330064"/>
            <a:ext cx="3171825" cy="2114517"/>
          </a:xfrm>
          <a:prstGeom prst="rect">
            <a:avLst/>
          </a:prstGeom>
        </p:spPr>
        <p:txBody>
          <a:bodyPr/>
          <a:lstStyle>
            <a:lvl1pPr marL="0" indent="0">
              <a:buFontTx/>
              <a:buNone/>
              <a:defRPr>
                <a:solidFill>
                  <a:schemeClr val="bg1"/>
                </a:solidFill>
              </a:defRPr>
            </a:lvl1pPr>
          </a:lstStyle>
          <a:p>
            <a:pPr algn="r"/>
            <a:r>
              <a:rPr lang="en-GB">
                <a:solidFill>
                  <a:schemeClr val="bg1"/>
                </a:solidFill>
                <a:latin typeface="Trebuchet MS" panose="020B0603020202020204" pitchFamily="34" charset="0"/>
              </a:rPr>
              <a:t>Quote goes here</a:t>
            </a:r>
            <a:endParaRPr lang="en-GB" sz="823">
              <a:solidFill>
                <a:schemeClr val="bg1"/>
              </a:solidFill>
              <a:latin typeface="Trebuchet MS" panose="020B0603020202020204" pitchFamily="34" charset="0"/>
            </a:endParaRPr>
          </a:p>
        </p:txBody>
      </p:sp>
    </p:spTree>
    <p:extLst>
      <p:ext uri="{BB962C8B-B14F-4D97-AF65-F5344CB8AC3E}">
        <p14:creationId xmlns:p14="http://schemas.microsoft.com/office/powerpoint/2010/main" val="3843787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7520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9_Overview">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98471CB-310B-1F48-86F3-2CE63DC3883C}"/>
              </a:ext>
            </a:extLst>
          </p:cNvPr>
          <p:cNvCxnSpPr>
            <a:cxnSpLocks/>
          </p:cNvCxnSpPr>
          <p:nvPr userDrawn="1"/>
        </p:nvCxnSpPr>
        <p:spPr>
          <a:xfrm>
            <a:off x="244205" y="1882753"/>
            <a:ext cx="1105301" cy="0"/>
          </a:xfrm>
          <a:prstGeom prst="line">
            <a:avLst/>
          </a:prstGeom>
          <a:ln w="50800">
            <a:solidFill>
              <a:srgbClr val="26213F"/>
            </a:solidFill>
          </a:ln>
        </p:spPr>
        <p:style>
          <a:lnRef idx="1">
            <a:schemeClr val="dk1"/>
          </a:lnRef>
          <a:fillRef idx="0">
            <a:schemeClr val="dk1"/>
          </a:fillRef>
          <a:effectRef idx="0">
            <a:schemeClr val="dk1"/>
          </a:effectRef>
          <a:fontRef idx="minor">
            <a:schemeClr val="tx1"/>
          </a:fontRef>
        </p:style>
      </p:cxnSp>
      <p:sp>
        <p:nvSpPr>
          <p:cNvPr id="14" name="Text Placeholder 2">
            <a:extLst>
              <a:ext uri="{FF2B5EF4-FFF2-40B4-BE49-F238E27FC236}">
                <a16:creationId xmlns:a16="http://schemas.microsoft.com/office/drawing/2014/main" id="{7A4A90BC-1405-F145-89A9-A9803DBF4E38}"/>
              </a:ext>
            </a:extLst>
          </p:cNvPr>
          <p:cNvSpPr>
            <a:spLocks noGrp="1"/>
          </p:cNvSpPr>
          <p:nvPr>
            <p:ph type="body" sz="quarter" idx="15" hasCustomPrompt="1"/>
          </p:nvPr>
        </p:nvSpPr>
        <p:spPr>
          <a:xfrm>
            <a:off x="244205" y="954672"/>
            <a:ext cx="4068552" cy="647006"/>
          </a:xfrm>
          <a:prstGeom prst="rect">
            <a:avLst/>
          </a:prstGeom>
        </p:spPr>
        <p:txBody>
          <a:bodyPr/>
          <a:lstStyle>
            <a:lvl1pPr>
              <a:defRPr sz="1638" b="1" i="1">
                <a:solidFill>
                  <a:srgbClr val="26213F"/>
                </a:solidFill>
                <a:latin typeface="Poppins" pitchFamily="2" charset="77"/>
                <a:cs typeface="Poppins" pitchFamily="2" charset="77"/>
              </a:defRPr>
            </a:lvl1pPr>
          </a:lstStyle>
          <a:p>
            <a:pPr lvl="0"/>
            <a:r>
              <a:rPr lang="en-GB"/>
              <a:t>PRIMARY LOGO</a:t>
            </a:r>
          </a:p>
        </p:txBody>
      </p:sp>
    </p:spTree>
    <p:extLst>
      <p:ext uri="{BB962C8B-B14F-4D97-AF65-F5344CB8AC3E}">
        <p14:creationId xmlns:p14="http://schemas.microsoft.com/office/powerpoint/2010/main" val="865710320"/>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peak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14">
            <a:extLst>
              <a:ext uri="{FF2B5EF4-FFF2-40B4-BE49-F238E27FC236}">
                <a16:creationId xmlns:a16="http://schemas.microsoft.com/office/drawing/2014/main" id="{F7FA6CC4-50DA-448F-97C5-E018833CBE41}"/>
              </a:ext>
            </a:extLst>
          </p:cNvPr>
          <p:cNvSpPr>
            <a:spLocks noGrp="1"/>
          </p:cNvSpPr>
          <p:nvPr>
            <p:ph type="body" sz="quarter" idx="10" hasCustomPrompt="1"/>
          </p:nvPr>
        </p:nvSpPr>
        <p:spPr>
          <a:xfrm>
            <a:off x="231199" y="3304809"/>
            <a:ext cx="4519315" cy="1097860"/>
          </a:xfrm>
          <a:prstGeom prst="rect">
            <a:avLst/>
          </a:prstGeom>
        </p:spPr>
        <p:txBody>
          <a:bodyPr>
            <a:normAutofit/>
          </a:bodyPr>
          <a:lstStyle>
            <a:lvl1pPr marL="0" indent="0">
              <a:buNone/>
              <a:defRPr sz="2742" b="1" spc="-68"/>
            </a:lvl1pPr>
          </a:lstStyle>
          <a:p>
            <a:pPr lvl="0"/>
            <a:r>
              <a:rPr lang="en-US"/>
              <a:t>Title text</a:t>
            </a:r>
            <a:endParaRPr lang="en-GB"/>
          </a:p>
        </p:txBody>
      </p:sp>
      <p:sp>
        <p:nvSpPr>
          <p:cNvPr id="8" name="Text Placeholder 16">
            <a:extLst>
              <a:ext uri="{FF2B5EF4-FFF2-40B4-BE49-F238E27FC236}">
                <a16:creationId xmlns:a16="http://schemas.microsoft.com/office/drawing/2014/main" id="{472745EE-D41B-47A0-8D46-AED55FAC2004}"/>
              </a:ext>
            </a:extLst>
          </p:cNvPr>
          <p:cNvSpPr>
            <a:spLocks noGrp="1"/>
          </p:cNvSpPr>
          <p:nvPr>
            <p:ph type="body" sz="quarter" idx="11" hasCustomPrompt="1"/>
          </p:nvPr>
        </p:nvSpPr>
        <p:spPr>
          <a:xfrm>
            <a:off x="231281" y="4402672"/>
            <a:ext cx="4519315" cy="1098374"/>
          </a:xfrm>
          <a:prstGeom prst="rect">
            <a:avLst/>
          </a:prstGeom>
        </p:spPr>
        <p:txBody>
          <a:bodyPr>
            <a:normAutofit/>
          </a:bodyPr>
          <a:lstStyle>
            <a:lvl1pPr marL="0" indent="0">
              <a:buNone/>
              <a:defRPr sz="1828" spc="-68">
                <a:solidFill>
                  <a:srgbClr val="00A773"/>
                </a:solidFill>
              </a:defRPr>
            </a:lvl1pPr>
          </a:lstStyle>
          <a:p>
            <a:pPr lvl="0"/>
            <a:r>
              <a:rPr lang="en-GB"/>
              <a:t>Speaker</a:t>
            </a:r>
          </a:p>
        </p:txBody>
      </p:sp>
    </p:spTree>
    <p:extLst>
      <p:ext uri="{BB962C8B-B14F-4D97-AF65-F5344CB8AC3E}">
        <p14:creationId xmlns:p14="http://schemas.microsoft.com/office/powerpoint/2010/main" val="2526731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GUK Interstiti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1DB71-AB3C-4833-8CD0-494D1CCA0CF3}"/>
              </a:ext>
            </a:extLst>
          </p:cNvPr>
          <p:cNvSpPr>
            <a:spLocks noGrp="1"/>
          </p:cNvSpPr>
          <p:nvPr>
            <p:ph type="title" hasCustomPrompt="1"/>
          </p:nvPr>
        </p:nvSpPr>
        <p:spPr>
          <a:xfrm>
            <a:off x="471490" y="4442692"/>
            <a:ext cx="5915025" cy="1389412"/>
          </a:xfrm>
          <a:prstGeom prst="rect">
            <a:avLst/>
          </a:prstGeom>
        </p:spPr>
        <p:txBody>
          <a:bodyPr/>
          <a:lstStyle>
            <a:lvl1pPr algn="ctr">
              <a:defRPr b="1"/>
            </a:lvl1pPr>
          </a:lstStyle>
          <a:p>
            <a:r>
              <a:rPr lang="en-US"/>
              <a:t>Interstitial</a:t>
            </a:r>
            <a:endParaRPr lang="en-GB"/>
          </a:p>
        </p:txBody>
      </p:sp>
    </p:spTree>
    <p:extLst>
      <p:ext uri="{BB962C8B-B14F-4D97-AF65-F5344CB8AC3E}">
        <p14:creationId xmlns:p14="http://schemas.microsoft.com/office/powerpoint/2010/main" val="1110629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GUK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AC3A3C9-F53F-4067-AEA3-AC0A35D0B8D7}"/>
              </a:ext>
            </a:extLst>
          </p:cNvPr>
          <p:cNvSpPr>
            <a:spLocks noGrp="1"/>
          </p:cNvSpPr>
          <p:nvPr>
            <p:ph type="chart" sz="quarter" idx="10"/>
          </p:nvPr>
        </p:nvSpPr>
        <p:spPr>
          <a:xfrm>
            <a:off x="792520" y="1738606"/>
            <a:ext cx="5463656" cy="6401744"/>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3568049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GUK pictu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C89E04C-DDF6-46FF-AF7E-4F2B6D72C088}"/>
              </a:ext>
            </a:extLst>
          </p:cNvPr>
          <p:cNvSpPr>
            <a:spLocks noGrp="1"/>
          </p:cNvSpPr>
          <p:nvPr>
            <p:ph type="pic" sz="quarter" idx="10"/>
          </p:nvPr>
        </p:nvSpPr>
        <p:spPr>
          <a:xfrm>
            <a:off x="225924" y="605370"/>
            <a:ext cx="4324647" cy="7413776"/>
          </a:xfrm>
          <a:prstGeom prst="rect">
            <a:avLst/>
          </a:prstGeom>
          <a:solidFill>
            <a:schemeClr val="bg1">
              <a:lumMod val="95000"/>
            </a:schemeClr>
          </a:solidFill>
        </p:spPr>
        <p:txBody>
          <a:bodyPr/>
          <a:lstStyle/>
          <a:p>
            <a:endParaRPr lang="en-GB"/>
          </a:p>
        </p:txBody>
      </p:sp>
      <p:sp>
        <p:nvSpPr>
          <p:cNvPr id="5" name="Picture Placeholder 4">
            <a:extLst>
              <a:ext uri="{FF2B5EF4-FFF2-40B4-BE49-F238E27FC236}">
                <a16:creationId xmlns:a16="http://schemas.microsoft.com/office/drawing/2014/main" id="{FD235D5F-53F5-4CC1-B426-3C66BCCF7BA5}"/>
              </a:ext>
            </a:extLst>
          </p:cNvPr>
          <p:cNvSpPr>
            <a:spLocks noGrp="1"/>
          </p:cNvSpPr>
          <p:nvPr>
            <p:ph type="pic" sz="quarter" idx="11"/>
          </p:nvPr>
        </p:nvSpPr>
        <p:spPr>
          <a:xfrm>
            <a:off x="4692132" y="605372"/>
            <a:ext cx="2036388" cy="7413777"/>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879417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GUK - two column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0A26AD-B59E-4794-8823-4C526968F8ED}"/>
              </a:ext>
            </a:extLst>
          </p:cNvPr>
          <p:cNvSpPr>
            <a:spLocks noGrp="1"/>
          </p:cNvSpPr>
          <p:nvPr>
            <p:ph type="title" hasCustomPrompt="1"/>
          </p:nvPr>
        </p:nvSpPr>
        <p:spPr>
          <a:xfrm>
            <a:off x="258064" y="486113"/>
            <a:ext cx="6318271" cy="1158150"/>
          </a:xfrm>
          <a:prstGeom prst="rect">
            <a:avLst/>
          </a:prstGeom>
        </p:spPr>
        <p:txBody>
          <a:bodyPr/>
          <a:lstStyle>
            <a:lvl1pPr>
              <a:defRPr sz="1645" b="1" spc="-68"/>
            </a:lvl1pPr>
          </a:lstStyle>
          <a:p>
            <a:r>
              <a:rPr lang="en-US"/>
              <a:t>Header text goes here</a:t>
            </a:r>
            <a:endParaRPr lang="en-GB"/>
          </a:p>
        </p:txBody>
      </p:sp>
      <p:sp>
        <p:nvSpPr>
          <p:cNvPr id="7" name="Text Placeholder 6">
            <a:extLst>
              <a:ext uri="{FF2B5EF4-FFF2-40B4-BE49-F238E27FC236}">
                <a16:creationId xmlns:a16="http://schemas.microsoft.com/office/drawing/2014/main" id="{337A1B95-1322-4F0F-A72E-2D118A6BF27F}"/>
              </a:ext>
            </a:extLst>
          </p:cNvPr>
          <p:cNvSpPr>
            <a:spLocks noGrp="1"/>
          </p:cNvSpPr>
          <p:nvPr>
            <p:ph type="body" sz="quarter" idx="10" hasCustomPrompt="1"/>
          </p:nvPr>
        </p:nvSpPr>
        <p:spPr>
          <a:xfrm>
            <a:off x="258062" y="1778903"/>
            <a:ext cx="6318647" cy="714450"/>
          </a:xfrm>
          <a:prstGeom prst="rect">
            <a:avLst/>
          </a:prstGeom>
        </p:spPr>
        <p:txBody>
          <a:bodyPr/>
          <a:lstStyle>
            <a:lvl1pPr marL="0" indent="0">
              <a:buNone/>
              <a:defRPr sz="1097" b="1" spc="0"/>
            </a:lvl1pPr>
          </a:lstStyle>
          <a:p>
            <a:pPr lvl="0"/>
            <a:r>
              <a:rPr lang="en-US" err="1"/>
              <a:t>Subheader</a:t>
            </a:r>
            <a:r>
              <a:rPr lang="en-US"/>
              <a:t> goes here</a:t>
            </a:r>
            <a:endParaRPr lang="en-GB"/>
          </a:p>
        </p:txBody>
      </p:sp>
      <p:sp>
        <p:nvSpPr>
          <p:cNvPr id="18" name="Text Placeholder 17">
            <a:extLst>
              <a:ext uri="{FF2B5EF4-FFF2-40B4-BE49-F238E27FC236}">
                <a16:creationId xmlns:a16="http://schemas.microsoft.com/office/drawing/2014/main" id="{146BA32D-6D7E-4813-AD14-A7EBA1B60965}"/>
              </a:ext>
            </a:extLst>
          </p:cNvPr>
          <p:cNvSpPr>
            <a:spLocks noGrp="1"/>
          </p:cNvSpPr>
          <p:nvPr>
            <p:ph type="body" sz="quarter" idx="11" hasCustomPrompt="1"/>
          </p:nvPr>
        </p:nvSpPr>
        <p:spPr>
          <a:xfrm>
            <a:off x="258062" y="3059409"/>
            <a:ext cx="6277571" cy="5067699"/>
          </a:xfrm>
          <a:prstGeom prst="rect">
            <a:avLst/>
          </a:prstGeom>
        </p:spPr>
        <p:txBody>
          <a:bodyPr numCol="2"/>
          <a:lstStyle>
            <a:lvl1pPr marL="10319" marR="0" indent="-278606" algn="l" defTabSz="417925" rtl="0" eaLnBrk="1" fontAlgn="auto" latinLnBrk="0" hangingPunct="1">
              <a:lnSpc>
                <a:spcPct val="90000"/>
              </a:lnSpc>
              <a:spcBef>
                <a:spcPts val="488"/>
              </a:spcBef>
              <a:spcAft>
                <a:spcPts val="0"/>
              </a:spcAft>
              <a:buClrTx/>
              <a:buSzTx/>
              <a:buFont typeface="Arial" panose="020B0604020202020204" pitchFamily="34" charset="0"/>
              <a:buChar char="•"/>
              <a:tabLst/>
              <a:defRPr>
                <a:latin typeface="Trebuchet MS" panose="020B0603020202020204" pitchFamily="34" charset="0"/>
                <a:cs typeface="Calibri" panose="020F0502020204030204" pitchFamily="34" charset="0"/>
              </a:defRPr>
            </a:lvl1pPr>
          </a:lstStyle>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r>
              <a:rPr lang="en-GB" sz="1097"/>
              <a:t>Blah Blah Blah Blah Blah Blah Blah Blah Blah Blah Blah Blah Blah Blah Blah Blah Blah Blah</a:t>
            </a:r>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r>
              <a:rPr lang="en-GB" sz="1097"/>
              <a:t>Blah Blah Blah Blah Blah Blah Blah Blah Blah Blah Blah Blah Blah Blah Blah Blah Blah Blah</a:t>
            </a:r>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r>
              <a:rPr lang="en-GB" sz="1097"/>
              <a:t>Blah Blah Blah Blah Blah Blah Blah Blah Blah Blah Blah Blah Blah Blah Blah Blah Blah</a:t>
            </a:r>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endParaRPr lang="en-GB" sz="1097"/>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endParaRPr lang="en-GB" sz="1097"/>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endParaRPr lang="en-GB" sz="1097"/>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endParaRPr lang="en-GB" sz="1097"/>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r>
              <a:rPr lang="en-GB" sz="1097"/>
              <a:t>Blah Blah Blah Blah Blah Blah Blah Blah Blah Blah Blah Blah Blah Blah Blah Blah Blah Blah</a:t>
            </a:r>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r>
              <a:rPr lang="en-GB" sz="1097"/>
              <a:t>Blah Blah Blah Blah Blah Blah Blah Blah Blah Blah Blah Blah Blah Blah Blah Blah Blah Blah</a:t>
            </a:r>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r>
              <a:rPr lang="en-GB" sz="1097"/>
              <a:t>Blah Blah Blah Blah Blah Blah Blah Blah Blah Blah Blah Blah Blah Blah Blah Blah Blah Blah</a:t>
            </a:r>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endParaRPr lang="en-GB" sz="1097"/>
          </a:p>
          <a:p>
            <a:pPr marL="342900" indent="-342900">
              <a:spcBef>
                <a:spcPts val="600"/>
              </a:spcBef>
              <a:buFont typeface="Arial" panose="020B0604020202020204" pitchFamily="34" charset="0"/>
              <a:buChar char="•"/>
            </a:pPr>
            <a:endParaRPr lang="en-GB" sz="1097"/>
          </a:p>
          <a:p>
            <a:pPr marL="12700">
              <a:spcBef>
                <a:spcPts val="600"/>
              </a:spcBef>
            </a:pPr>
            <a:endParaRPr lang="en-GB" sz="1097" b="1" spc="-68">
              <a:solidFill>
                <a:srgbClr val="0A2240"/>
              </a:solidFill>
              <a:latin typeface="Calibri"/>
              <a:cs typeface="Calibri"/>
            </a:endParaRPr>
          </a:p>
        </p:txBody>
      </p:sp>
    </p:spTree>
    <p:extLst>
      <p:ext uri="{BB962C8B-B14F-4D97-AF65-F5344CB8AC3E}">
        <p14:creationId xmlns:p14="http://schemas.microsoft.com/office/powerpoint/2010/main" val="2487624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GUK one column bull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048D669E-EB0D-4289-A164-6B7D3BE31737}"/>
              </a:ext>
            </a:extLst>
          </p:cNvPr>
          <p:cNvSpPr>
            <a:spLocks noGrp="1"/>
          </p:cNvSpPr>
          <p:nvPr>
            <p:ph type="title" hasCustomPrompt="1"/>
          </p:nvPr>
        </p:nvSpPr>
        <p:spPr>
          <a:xfrm>
            <a:off x="258064" y="486113"/>
            <a:ext cx="6318271" cy="1158150"/>
          </a:xfrm>
          <a:prstGeom prst="rect">
            <a:avLst/>
          </a:prstGeom>
        </p:spPr>
        <p:txBody>
          <a:bodyPr/>
          <a:lstStyle>
            <a:lvl1pPr>
              <a:defRPr sz="1645" b="1" spc="-68"/>
            </a:lvl1pPr>
          </a:lstStyle>
          <a:p>
            <a:r>
              <a:rPr lang="en-US"/>
              <a:t>Header text goes here</a:t>
            </a:r>
            <a:endParaRPr lang="en-GB"/>
          </a:p>
        </p:txBody>
      </p:sp>
      <p:sp>
        <p:nvSpPr>
          <p:cNvPr id="3" name="Text Placeholder 6">
            <a:extLst>
              <a:ext uri="{FF2B5EF4-FFF2-40B4-BE49-F238E27FC236}">
                <a16:creationId xmlns:a16="http://schemas.microsoft.com/office/drawing/2014/main" id="{30572763-2761-4610-81E8-F158CCD7C121}"/>
              </a:ext>
            </a:extLst>
          </p:cNvPr>
          <p:cNvSpPr>
            <a:spLocks noGrp="1"/>
          </p:cNvSpPr>
          <p:nvPr>
            <p:ph type="body" sz="quarter" idx="10" hasCustomPrompt="1"/>
          </p:nvPr>
        </p:nvSpPr>
        <p:spPr>
          <a:xfrm>
            <a:off x="258062" y="1778903"/>
            <a:ext cx="6318647" cy="714450"/>
          </a:xfrm>
          <a:prstGeom prst="rect">
            <a:avLst/>
          </a:prstGeom>
        </p:spPr>
        <p:txBody>
          <a:bodyPr/>
          <a:lstStyle>
            <a:lvl1pPr marL="0" indent="0">
              <a:buNone/>
              <a:defRPr sz="1097" b="1" spc="0"/>
            </a:lvl1pPr>
          </a:lstStyle>
          <a:p>
            <a:pPr lvl="0"/>
            <a:r>
              <a:rPr lang="en-US" err="1"/>
              <a:t>Subheader</a:t>
            </a:r>
            <a:r>
              <a:rPr lang="en-US"/>
              <a:t> goes here</a:t>
            </a:r>
            <a:endParaRPr lang="en-GB"/>
          </a:p>
        </p:txBody>
      </p:sp>
      <p:sp>
        <p:nvSpPr>
          <p:cNvPr id="4" name="Text Placeholder 17">
            <a:extLst>
              <a:ext uri="{FF2B5EF4-FFF2-40B4-BE49-F238E27FC236}">
                <a16:creationId xmlns:a16="http://schemas.microsoft.com/office/drawing/2014/main" id="{E63BBB39-7AFD-4B1A-9450-C73C0D2503C2}"/>
              </a:ext>
            </a:extLst>
          </p:cNvPr>
          <p:cNvSpPr>
            <a:spLocks noGrp="1"/>
          </p:cNvSpPr>
          <p:nvPr>
            <p:ph type="body" sz="quarter" idx="11" hasCustomPrompt="1"/>
          </p:nvPr>
        </p:nvSpPr>
        <p:spPr>
          <a:xfrm>
            <a:off x="258062" y="3059409"/>
            <a:ext cx="6277571" cy="5067699"/>
          </a:xfrm>
          <a:prstGeom prst="rect">
            <a:avLst/>
          </a:prstGeom>
        </p:spPr>
        <p:txBody>
          <a:bodyPr numCol="1"/>
          <a:lstStyle>
            <a:lvl1pPr marL="10319" marR="0" indent="-278606" algn="l" defTabSz="417925" rtl="0" eaLnBrk="1" fontAlgn="auto" latinLnBrk="0" hangingPunct="1">
              <a:lnSpc>
                <a:spcPct val="90000"/>
              </a:lnSpc>
              <a:spcBef>
                <a:spcPts val="488"/>
              </a:spcBef>
              <a:spcAft>
                <a:spcPts val="0"/>
              </a:spcAft>
              <a:buClrTx/>
              <a:buSzTx/>
              <a:buFont typeface="Arial" panose="020B0604020202020204" pitchFamily="34" charset="0"/>
              <a:buChar char="•"/>
              <a:tabLst/>
              <a:defRPr>
                <a:latin typeface="Trebuchet MS" panose="020B0603020202020204" pitchFamily="34" charset="0"/>
                <a:cs typeface="Calibri" panose="020F0502020204030204" pitchFamily="34" charset="0"/>
              </a:defRPr>
            </a:lvl1pPr>
          </a:lstStyle>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r>
              <a:rPr lang="en-GB" sz="1097"/>
              <a:t>Blah Blah Blah Blah Blah Blah Blah Blah Blah Blah Blah Blah Blah Blah Blah Blah Blah Blah Blah Blah Blah Blah Blah Blah </a:t>
            </a:r>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r>
              <a:rPr lang="en-GB" sz="1097"/>
              <a:t>Blah Blah Blah Blah Blah Blah Blah Blah Blah Blah Blah Blah Blah Blah Blah Blah Blah Blah Blah Blah Blah Blah Blah Blah </a:t>
            </a:r>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r>
              <a:rPr lang="en-GB" sz="1097"/>
              <a:t>Blah Blah Blah Blah Blah Blah Blah Blah Blah Blah Blah Blah Blah Blah Blah Blah Blah Blah Blah Blah Blah Blah Blah Blah</a:t>
            </a:r>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endParaRPr lang="en-GB" sz="1097"/>
          </a:p>
          <a:p>
            <a:pPr marL="156722" marR="0" lvl="0" indent="-156722" algn="l" defTabSz="417925" rtl="0" eaLnBrk="1" fontAlgn="auto" latinLnBrk="0" hangingPunct="1">
              <a:lnSpc>
                <a:spcPct val="90000"/>
              </a:lnSpc>
              <a:spcBef>
                <a:spcPts val="275"/>
              </a:spcBef>
              <a:spcAft>
                <a:spcPts val="0"/>
              </a:spcAft>
              <a:buClrTx/>
              <a:buSzTx/>
              <a:buFont typeface="Arial" panose="020B0604020202020204" pitchFamily="34" charset="0"/>
              <a:buChar char="•"/>
              <a:tabLst/>
              <a:defRPr/>
            </a:pPr>
            <a:endParaRPr lang="en-GB" sz="1097"/>
          </a:p>
          <a:p>
            <a:pPr marL="342900" indent="-342900">
              <a:spcBef>
                <a:spcPts val="600"/>
              </a:spcBef>
              <a:buFont typeface="Arial" panose="020B0604020202020204" pitchFamily="34" charset="0"/>
              <a:buChar char="•"/>
            </a:pPr>
            <a:endParaRPr lang="en-GB" sz="1097"/>
          </a:p>
          <a:p>
            <a:pPr marL="12700">
              <a:spcBef>
                <a:spcPts val="600"/>
              </a:spcBef>
            </a:pPr>
            <a:endParaRPr lang="en-GB" sz="1097" b="1" spc="-68">
              <a:solidFill>
                <a:srgbClr val="0A2240"/>
              </a:solidFill>
              <a:latin typeface="Calibri"/>
              <a:cs typeface="Calibri"/>
            </a:endParaRPr>
          </a:p>
        </p:txBody>
      </p:sp>
    </p:spTree>
    <p:extLst>
      <p:ext uri="{BB962C8B-B14F-4D97-AF65-F5344CB8AC3E}">
        <p14:creationId xmlns:p14="http://schemas.microsoft.com/office/powerpoint/2010/main" val="877812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GUK on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10B27A7-3094-4042-88EB-22F5BF7D9A9D}"/>
              </a:ext>
            </a:extLst>
          </p:cNvPr>
          <p:cNvSpPr>
            <a:spLocks noGrp="1"/>
          </p:cNvSpPr>
          <p:nvPr>
            <p:ph type="title" hasCustomPrompt="1"/>
          </p:nvPr>
        </p:nvSpPr>
        <p:spPr>
          <a:xfrm>
            <a:off x="258064" y="486113"/>
            <a:ext cx="6318271" cy="1158150"/>
          </a:xfrm>
          <a:prstGeom prst="rect">
            <a:avLst/>
          </a:prstGeom>
        </p:spPr>
        <p:txBody>
          <a:bodyPr/>
          <a:lstStyle>
            <a:lvl1pPr>
              <a:defRPr sz="1645" b="1" spc="-68"/>
            </a:lvl1pPr>
          </a:lstStyle>
          <a:p>
            <a:r>
              <a:rPr lang="en-US"/>
              <a:t>Header text goes here</a:t>
            </a:r>
            <a:endParaRPr lang="en-GB"/>
          </a:p>
        </p:txBody>
      </p:sp>
      <p:sp>
        <p:nvSpPr>
          <p:cNvPr id="3" name="Text Placeholder 6">
            <a:extLst>
              <a:ext uri="{FF2B5EF4-FFF2-40B4-BE49-F238E27FC236}">
                <a16:creationId xmlns:a16="http://schemas.microsoft.com/office/drawing/2014/main" id="{17BEEDFE-96F0-4E04-B6C8-20F183B3FD70}"/>
              </a:ext>
            </a:extLst>
          </p:cNvPr>
          <p:cNvSpPr>
            <a:spLocks noGrp="1"/>
          </p:cNvSpPr>
          <p:nvPr>
            <p:ph type="body" sz="quarter" idx="10" hasCustomPrompt="1"/>
          </p:nvPr>
        </p:nvSpPr>
        <p:spPr>
          <a:xfrm>
            <a:off x="258062" y="1778903"/>
            <a:ext cx="6318647" cy="714450"/>
          </a:xfrm>
          <a:prstGeom prst="rect">
            <a:avLst/>
          </a:prstGeom>
        </p:spPr>
        <p:txBody>
          <a:bodyPr/>
          <a:lstStyle>
            <a:lvl1pPr marL="0" indent="0">
              <a:buNone/>
              <a:defRPr sz="1097" b="1" spc="0"/>
            </a:lvl1pPr>
          </a:lstStyle>
          <a:p>
            <a:pPr lvl="0"/>
            <a:r>
              <a:rPr lang="en-US" err="1"/>
              <a:t>Subheader</a:t>
            </a:r>
            <a:r>
              <a:rPr lang="en-US"/>
              <a:t> goes here</a:t>
            </a:r>
            <a:endParaRPr lang="en-GB"/>
          </a:p>
        </p:txBody>
      </p:sp>
      <p:sp>
        <p:nvSpPr>
          <p:cNvPr id="5" name="Text Placeholder 6">
            <a:extLst>
              <a:ext uri="{FF2B5EF4-FFF2-40B4-BE49-F238E27FC236}">
                <a16:creationId xmlns:a16="http://schemas.microsoft.com/office/drawing/2014/main" id="{C88E4A32-11DB-4A70-8FB6-F9B25C622E2E}"/>
              </a:ext>
            </a:extLst>
          </p:cNvPr>
          <p:cNvSpPr>
            <a:spLocks noGrp="1"/>
          </p:cNvSpPr>
          <p:nvPr>
            <p:ph type="body" sz="quarter" idx="11" hasCustomPrompt="1"/>
          </p:nvPr>
        </p:nvSpPr>
        <p:spPr>
          <a:xfrm>
            <a:off x="257687" y="3369389"/>
            <a:ext cx="6318647" cy="4393682"/>
          </a:xfrm>
          <a:prstGeom prst="rect">
            <a:avLst/>
          </a:prstGeom>
        </p:spPr>
        <p:txBody>
          <a:bodyPr/>
          <a:lstStyle>
            <a:lvl1pPr marL="0" marR="0" indent="0" algn="l" defTabSz="417925" rtl="0" eaLnBrk="1" fontAlgn="auto" latinLnBrk="0" hangingPunct="1">
              <a:lnSpc>
                <a:spcPct val="90000"/>
              </a:lnSpc>
              <a:spcBef>
                <a:spcPts val="457"/>
              </a:spcBef>
              <a:spcAft>
                <a:spcPts val="0"/>
              </a:spcAft>
              <a:buClrTx/>
              <a:buSzTx/>
              <a:buFont typeface="Arial" panose="020B0604020202020204" pitchFamily="34" charset="0"/>
              <a:buNone/>
              <a:tabLst/>
              <a:defRPr sz="1097" b="0" spc="0">
                <a:latin typeface="Trebuchet MS" panose="020B0603020202020204" pitchFamily="34" charset="0"/>
                <a:cs typeface="Calibri" panose="020F0502020204030204" pitchFamily="34" charset="0"/>
              </a:defRPr>
            </a:lvl1pPr>
          </a:lstStyle>
          <a:p>
            <a:pPr marL="0" marR="0" lvl="0" indent="0" algn="l" defTabSz="417925" rtl="0" eaLnBrk="1" fontAlgn="auto" latinLnBrk="0" hangingPunct="1">
              <a:lnSpc>
                <a:spcPct val="90000"/>
              </a:lnSpc>
              <a:spcBef>
                <a:spcPts val="457"/>
              </a:spcBef>
              <a:spcAft>
                <a:spcPts val="0"/>
              </a:spcAft>
              <a:buClrTx/>
              <a:buSzTx/>
              <a:buFont typeface="Arial" panose="020B0604020202020204" pitchFamily="34" charset="0"/>
              <a:buNone/>
              <a:tabLst/>
              <a:defRPr/>
            </a:pPr>
            <a:r>
              <a:rPr lang="en-US"/>
              <a:t>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a:t>
            </a:r>
            <a:endParaRPr lang="en-GB"/>
          </a:p>
        </p:txBody>
      </p:sp>
    </p:spTree>
    <p:extLst>
      <p:ext uri="{BB962C8B-B14F-4D97-AF65-F5344CB8AC3E}">
        <p14:creationId xmlns:p14="http://schemas.microsoft.com/office/powerpoint/2010/main" val="2888182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GUK Pictur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477ADA1B-AEFD-402B-A8ED-B2A12DC741E2}"/>
              </a:ext>
            </a:extLst>
          </p:cNvPr>
          <p:cNvSpPr>
            <a:spLocks noGrp="1"/>
          </p:cNvSpPr>
          <p:nvPr>
            <p:ph type="title" hasCustomPrompt="1"/>
          </p:nvPr>
        </p:nvSpPr>
        <p:spPr>
          <a:xfrm>
            <a:off x="258064" y="486113"/>
            <a:ext cx="6318271" cy="1158150"/>
          </a:xfrm>
          <a:prstGeom prst="rect">
            <a:avLst/>
          </a:prstGeom>
        </p:spPr>
        <p:txBody>
          <a:bodyPr/>
          <a:lstStyle>
            <a:lvl1pPr>
              <a:defRPr sz="1645" b="1" spc="-68"/>
            </a:lvl1pPr>
          </a:lstStyle>
          <a:p>
            <a:r>
              <a:rPr lang="en-US"/>
              <a:t>Header text goes here</a:t>
            </a:r>
            <a:endParaRPr lang="en-GB"/>
          </a:p>
        </p:txBody>
      </p:sp>
      <p:sp>
        <p:nvSpPr>
          <p:cNvPr id="3" name="Text Placeholder 6">
            <a:extLst>
              <a:ext uri="{FF2B5EF4-FFF2-40B4-BE49-F238E27FC236}">
                <a16:creationId xmlns:a16="http://schemas.microsoft.com/office/drawing/2014/main" id="{99C59177-0CB2-44F7-A042-F3E2D14EC216}"/>
              </a:ext>
            </a:extLst>
          </p:cNvPr>
          <p:cNvSpPr>
            <a:spLocks noGrp="1"/>
          </p:cNvSpPr>
          <p:nvPr>
            <p:ph type="body" sz="quarter" idx="10" hasCustomPrompt="1"/>
          </p:nvPr>
        </p:nvSpPr>
        <p:spPr>
          <a:xfrm>
            <a:off x="258062" y="1778903"/>
            <a:ext cx="6318647" cy="714450"/>
          </a:xfrm>
          <a:prstGeom prst="rect">
            <a:avLst/>
          </a:prstGeom>
        </p:spPr>
        <p:txBody>
          <a:bodyPr/>
          <a:lstStyle>
            <a:lvl1pPr marL="0" indent="0">
              <a:buNone/>
              <a:defRPr sz="1097" b="1" spc="0"/>
            </a:lvl1pPr>
          </a:lstStyle>
          <a:p>
            <a:pPr lvl="0"/>
            <a:r>
              <a:rPr lang="en-US" err="1"/>
              <a:t>Subheader</a:t>
            </a:r>
            <a:r>
              <a:rPr lang="en-US"/>
              <a:t> goes here</a:t>
            </a:r>
            <a:endParaRPr lang="en-GB"/>
          </a:p>
        </p:txBody>
      </p:sp>
      <p:sp>
        <p:nvSpPr>
          <p:cNvPr id="4" name="Text Placeholder 6">
            <a:extLst>
              <a:ext uri="{FF2B5EF4-FFF2-40B4-BE49-F238E27FC236}">
                <a16:creationId xmlns:a16="http://schemas.microsoft.com/office/drawing/2014/main" id="{EB675AA4-F82E-4A0C-B074-B49103C0058E}"/>
              </a:ext>
            </a:extLst>
          </p:cNvPr>
          <p:cNvSpPr>
            <a:spLocks noGrp="1"/>
          </p:cNvSpPr>
          <p:nvPr>
            <p:ph type="body" sz="quarter" idx="11" hasCustomPrompt="1"/>
          </p:nvPr>
        </p:nvSpPr>
        <p:spPr>
          <a:xfrm>
            <a:off x="2130879" y="3369388"/>
            <a:ext cx="4445452" cy="4043267"/>
          </a:xfrm>
          <a:prstGeom prst="rect">
            <a:avLst/>
          </a:prstGeom>
        </p:spPr>
        <p:txBody>
          <a:bodyPr/>
          <a:lstStyle>
            <a:lvl1pPr marL="0" marR="0" indent="0" algn="l" defTabSz="417925" rtl="0" eaLnBrk="1" fontAlgn="auto" latinLnBrk="0" hangingPunct="1">
              <a:lnSpc>
                <a:spcPct val="90000"/>
              </a:lnSpc>
              <a:spcBef>
                <a:spcPts val="457"/>
              </a:spcBef>
              <a:spcAft>
                <a:spcPts val="0"/>
              </a:spcAft>
              <a:buClrTx/>
              <a:buSzTx/>
              <a:buFont typeface="Arial" panose="020B0604020202020204" pitchFamily="34" charset="0"/>
              <a:buNone/>
              <a:tabLst/>
              <a:defRPr sz="1097" b="0" spc="0">
                <a:latin typeface="Trebuchet MS" panose="020B0603020202020204" pitchFamily="34" charset="0"/>
                <a:cs typeface="Calibri" panose="020F0502020204030204" pitchFamily="34" charset="0"/>
              </a:defRPr>
            </a:lvl1pPr>
          </a:lstStyle>
          <a:p>
            <a:pPr marL="0" marR="0" lvl="0" indent="0" algn="l" defTabSz="417925" rtl="0" eaLnBrk="1" fontAlgn="auto" latinLnBrk="0" hangingPunct="1">
              <a:lnSpc>
                <a:spcPct val="90000"/>
              </a:lnSpc>
              <a:spcBef>
                <a:spcPts val="457"/>
              </a:spcBef>
              <a:spcAft>
                <a:spcPts val="0"/>
              </a:spcAft>
              <a:buClrTx/>
              <a:buSzTx/>
              <a:buFont typeface="Arial" panose="020B0604020202020204" pitchFamily="34" charset="0"/>
              <a:buNone/>
              <a:tabLst/>
              <a:defRPr/>
            </a:pPr>
            <a:r>
              <a:rPr lang="en-US"/>
              <a:t>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 body text</a:t>
            </a:r>
            <a:endParaRPr lang="en-GB"/>
          </a:p>
        </p:txBody>
      </p:sp>
      <p:sp>
        <p:nvSpPr>
          <p:cNvPr id="6" name="Picture Placeholder 5">
            <a:extLst>
              <a:ext uri="{FF2B5EF4-FFF2-40B4-BE49-F238E27FC236}">
                <a16:creationId xmlns:a16="http://schemas.microsoft.com/office/drawing/2014/main" id="{E4E31385-8737-4BF7-B12B-9C430A739906}"/>
              </a:ext>
            </a:extLst>
          </p:cNvPr>
          <p:cNvSpPr>
            <a:spLocks noGrp="1"/>
          </p:cNvSpPr>
          <p:nvPr>
            <p:ph type="pic" sz="quarter" idx="12"/>
          </p:nvPr>
        </p:nvSpPr>
        <p:spPr>
          <a:xfrm>
            <a:off x="258070" y="3369388"/>
            <a:ext cx="1762721" cy="4044062"/>
          </a:xfrm>
          <a:prstGeom prst="rect">
            <a:avLst/>
          </a:prstGeom>
          <a:solidFill>
            <a:schemeClr val="bg1">
              <a:lumMod val="95000"/>
            </a:schemeClr>
          </a:solidFill>
        </p:spPr>
        <p:txBody>
          <a:bodyPr/>
          <a:lstStyle>
            <a:lvl1pPr marL="0" indent="0">
              <a:buNone/>
              <a:defRPr/>
            </a:lvl1pPr>
          </a:lstStyle>
          <a:p>
            <a:endParaRPr lang="en-GB"/>
          </a:p>
        </p:txBody>
      </p:sp>
    </p:spTree>
    <p:extLst>
      <p:ext uri="{BB962C8B-B14F-4D97-AF65-F5344CB8AC3E}">
        <p14:creationId xmlns:p14="http://schemas.microsoft.com/office/powerpoint/2010/main" val="336078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77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60" r:id="rId5"/>
    <p:sldLayoutId id="2147483657" r:id="rId6"/>
    <p:sldLayoutId id="2147483663" r:id="rId7"/>
    <p:sldLayoutId id="2147483664" r:id="rId8"/>
    <p:sldLayoutId id="2147483665" r:id="rId9"/>
    <p:sldLayoutId id="2147483658" r:id="rId10"/>
    <p:sldLayoutId id="2147483681" r:id="rId11"/>
    <p:sldLayoutId id="2147483682" r:id="rId12"/>
  </p:sldLayoutIdLst>
  <p:txStyles>
    <p:title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p:titleStyle>
    <p:bodyStyle>
      <a:lvl1pPr marL="104482" indent="-104482" algn="l" defTabSz="417925" rtl="0" eaLnBrk="1" latinLnBrk="0" hangingPunct="1">
        <a:lnSpc>
          <a:spcPct val="90000"/>
        </a:lnSpc>
        <a:spcBef>
          <a:spcPts val="457"/>
        </a:spcBef>
        <a:buFont typeface="Arial" panose="020B0604020202020204" pitchFamily="34" charset="0"/>
        <a:buChar char="•"/>
        <a:defRPr sz="1280" kern="1200">
          <a:solidFill>
            <a:schemeClr val="tx1"/>
          </a:solidFill>
          <a:latin typeface="+mn-lt"/>
          <a:ea typeface="+mn-ea"/>
          <a:cs typeface="+mn-cs"/>
        </a:defRPr>
      </a:lvl1pPr>
      <a:lvl2pPr marL="313444" indent="-104482" algn="l" defTabSz="417925" rtl="0" eaLnBrk="1" latinLnBrk="0" hangingPunct="1">
        <a:lnSpc>
          <a:spcPct val="90000"/>
        </a:lnSpc>
        <a:spcBef>
          <a:spcPts val="228"/>
        </a:spcBef>
        <a:buFont typeface="Arial" panose="020B0604020202020204" pitchFamily="34" charset="0"/>
        <a:buChar char="•"/>
        <a:defRPr sz="1097" kern="1200">
          <a:solidFill>
            <a:schemeClr val="tx1"/>
          </a:solidFill>
          <a:latin typeface="+mn-lt"/>
          <a:ea typeface="+mn-ea"/>
          <a:cs typeface="+mn-cs"/>
        </a:defRPr>
      </a:lvl2pPr>
      <a:lvl3pPr marL="522407" indent="-104482" algn="l" defTabSz="417925" rtl="0" eaLnBrk="1" latinLnBrk="0" hangingPunct="1">
        <a:lnSpc>
          <a:spcPct val="90000"/>
        </a:lnSpc>
        <a:spcBef>
          <a:spcPts val="228"/>
        </a:spcBef>
        <a:buFont typeface="Arial" panose="020B0604020202020204" pitchFamily="34" charset="0"/>
        <a:buChar char="•"/>
        <a:defRPr sz="914" kern="1200">
          <a:solidFill>
            <a:schemeClr val="tx1"/>
          </a:solidFill>
          <a:latin typeface="+mn-lt"/>
          <a:ea typeface="+mn-ea"/>
          <a:cs typeface="+mn-cs"/>
        </a:defRPr>
      </a:lvl3pPr>
      <a:lvl4pPr marL="73136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4pPr>
      <a:lvl5pPr marL="940331"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5pPr>
      <a:lvl6pPr marL="1149294"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6pPr>
      <a:lvl7pPr marL="1358257"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7pPr>
      <a:lvl8pPr marL="156721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8pPr>
      <a:lvl9pPr marL="1776182"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9pPr>
    </p:bodyStyle>
    <p:otherStyle>
      <a:defPPr>
        <a:defRPr lang="en-US"/>
      </a:defPPr>
      <a:lvl1pPr marL="0" algn="l" defTabSz="417925" rtl="0" eaLnBrk="1" latinLnBrk="0" hangingPunct="1">
        <a:defRPr sz="823" kern="1200">
          <a:solidFill>
            <a:schemeClr val="tx1"/>
          </a:solidFill>
          <a:latin typeface="+mn-lt"/>
          <a:ea typeface="+mn-ea"/>
          <a:cs typeface="+mn-cs"/>
        </a:defRPr>
      </a:lvl1pPr>
      <a:lvl2pPr marL="208963" algn="l" defTabSz="417925" rtl="0" eaLnBrk="1" latinLnBrk="0" hangingPunct="1">
        <a:defRPr sz="823" kern="1200">
          <a:solidFill>
            <a:schemeClr val="tx1"/>
          </a:solidFill>
          <a:latin typeface="+mn-lt"/>
          <a:ea typeface="+mn-ea"/>
          <a:cs typeface="+mn-cs"/>
        </a:defRPr>
      </a:lvl2pPr>
      <a:lvl3pPr marL="417925" algn="l" defTabSz="417925" rtl="0" eaLnBrk="1" latinLnBrk="0" hangingPunct="1">
        <a:defRPr sz="823" kern="1200">
          <a:solidFill>
            <a:schemeClr val="tx1"/>
          </a:solidFill>
          <a:latin typeface="+mn-lt"/>
          <a:ea typeface="+mn-ea"/>
          <a:cs typeface="+mn-cs"/>
        </a:defRPr>
      </a:lvl3pPr>
      <a:lvl4pPr marL="626888" algn="l" defTabSz="417925" rtl="0" eaLnBrk="1" latinLnBrk="0" hangingPunct="1">
        <a:defRPr sz="823" kern="1200">
          <a:solidFill>
            <a:schemeClr val="tx1"/>
          </a:solidFill>
          <a:latin typeface="+mn-lt"/>
          <a:ea typeface="+mn-ea"/>
          <a:cs typeface="+mn-cs"/>
        </a:defRPr>
      </a:lvl4pPr>
      <a:lvl5pPr marL="835850" algn="l" defTabSz="417925" rtl="0" eaLnBrk="1" latinLnBrk="0" hangingPunct="1">
        <a:defRPr sz="823" kern="1200">
          <a:solidFill>
            <a:schemeClr val="tx1"/>
          </a:solidFill>
          <a:latin typeface="+mn-lt"/>
          <a:ea typeface="+mn-ea"/>
          <a:cs typeface="+mn-cs"/>
        </a:defRPr>
      </a:lvl5pPr>
      <a:lvl6pPr marL="1044812" algn="l" defTabSz="417925" rtl="0" eaLnBrk="1" latinLnBrk="0" hangingPunct="1">
        <a:defRPr sz="823" kern="1200">
          <a:solidFill>
            <a:schemeClr val="tx1"/>
          </a:solidFill>
          <a:latin typeface="+mn-lt"/>
          <a:ea typeface="+mn-ea"/>
          <a:cs typeface="+mn-cs"/>
        </a:defRPr>
      </a:lvl6pPr>
      <a:lvl7pPr marL="1253776" algn="l" defTabSz="417925" rtl="0" eaLnBrk="1" latinLnBrk="0" hangingPunct="1">
        <a:defRPr sz="823" kern="1200">
          <a:solidFill>
            <a:schemeClr val="tx1"/>
          </a:solidFill>
          <a:latin typeface="+mn-lt"/>
          <a:ea typeface="+mn-ea"/>
          <a:cs typeface="+mn-cs"/>
        </a:defRPr>
      </a:lvl7pPr>
      <a:lvl8pPr marL="1462738" algn="l" defTabSz="417925" rtl="0" eaLnBrk="1" latinLnBrk="0" hangingPunct="1">
        <a:defRPr sz="823" kern="1200">
          <a:solidFill>
            <a:schemeClr val="tx1"/>
          </a:solidFill>
          <a:latin typeface="+mn-lt"/>
          <a:ea typeface="+mn-ea"/>
          <a:cs typeface="+mn-cs"/>
        </a:defRPr>
      </a:lvl8pPr>
      <a:lvl9pPr marL="1671700" algn="l" defTabSz="417925" rtl="0" eaLnBrk="1" latinLnBrk="0" hangingPunct="1">
        <a:defRPr sz="82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chart" Target="../charts/chart6.xml"/><Relationship Id="rId4" Type="http://schemas.openxmlformats.org/officeDocument/2006/relationships/chart" Target="../charts/chart5.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hyperlink" Target="https://www.engineeringuk.com/media/318108/euk2708-parents-report-fv.pdf" TargetMode="External"/><Relationship Id="rId4" Type="http://schemas.openxmlformats.org/officeDocument/2006/relationships/chart" Target="../charts/char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hyperlink" Target="https://www.engineeringuk.com/research-policy/educational-pathways-into-engineering/secondary-pathways-into-engineering/" TargetMode="External"/><Relationship Id="rId4" Type="http://schemas.openxmlformats.org/officeDocument/2006/relationships/hyperlink" Target="https://www.engineeringuk.com/media/318108/euk2708-parents-report-fv.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chart" Target="../charts/chart8.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chart" Target="../charts/chart9.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chart" Target="../charts/chart10.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chart" Target="../charts/chart11.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chart" Target="../charts/chart1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chart" Target="../charts/chart13.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hyperlink" Target="https://www.tomorrowsengineers.org.uk/improving-practice/resources/engineeringuk-edi-criteria/"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407BB3-63CA-BA5F-0A1B-A05F4F2B01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705935"/>
          </a:xfrm>
          <a:prstGeom prst="rect">
            <a:avLst/>
          </a:prstGeom>
          <a:noFill/>
          <a:ln>
            <a:noFill/>
          </a:ln>
        </p:spPr>
      </p:pic>
      <p:sp>
        <p:nvSpPr>
          <p:cNvPr id="3" name="Text Placeholder 2">
            <a:extLst>
              <a:ext uri="{FF2B5EF4-FFF2-40B4-BE49-F238E27FC236}">
                <a16:creationId xmlns:a16="http://schemas.microsoft.com/office/drawing/2014/main" id="{A372AA1E-31CD-4CB5-B9F0-F12D6BCF309A}"/>
              </a:ext>
            </a:extLst>
          </p:cNvPr>
          <p:cNvSpPr>
            <a:spLocks noGrp="1"/>
          </p:cNvSpPr>
          <p:nvPr>
            <p:ph type="body" sz="quarter" idx="4294967295"/>
          </p:nvPr>
        </p:nvSpPr>
        <p:spPr>
          <a:xfrm>
            <a:off x="555368" y="5657718"/>
            <a:ext cx="3292972" cy="346968"/>
          </a:xfrm>
          <a:prstGeom prst="rect">
            <a:avLst/>
          </a:prstGeom>
        </p:spPr>
        <p:txBody>
          <a:bodyPr lIns="91440" tIns="45720" rIns="91440" bIns="45720" anchor="t">
            <a:normAutofit/>
          </a:bodyPr>
          <a:lstStyle/>
          <a:p>
            <a:pPr marL="0" indent="0">
              <a:buNone/>
            </a:pPr>
            <a:r>
              <a:rPr lang="en-GB" sz="1400"/>
              <a:t>October 2022</a:t>
            </a:r>
          </a:p>
        </p:txBody>
      </p:sp>
      <p:sp>
        <p:nvSpPr>
          <p:cNvPr id="4" name="Title 3">
            <a:extLst>
              <a:ext uri="{FF2B5EF4-FFF2-40B4-BE49-F238E27FC236}">
                <a16:creationId xmlns:a16="http://schemas.microsoft.com/office/drawing/2014/main" id="{4FF9304B-6FD3-6A14-2E02-54954368501D}"/>
              </a:ext>
            </a:extLst>
          </p:cNvPr>
          <p:cNvSpPr>
            <a:spLocks noGrp="1"/>
          </p:cNvSpPr>
          <p:nvPr>
            <p:ph type="title" idx="4294967295"/>
          </p:nvPr>
        </p:nvSpPr>
        <p:spPr>
          <a:xfrm>
            <a:off x="469643" y="4067199"/>
            <a:ext cx="4805958" cy="1390452"/>
          </a:xfrm>
          <a:prstGeom prst="rect">
            <a:avLst/>
          </a:prstGeom>
        </p:spPr>
        <p:txBody>
          <a:bodyPr/>
          <a:lstStyle/>
          <a:p>
            <a:r>
              <a:rPr lang="en-GB" sz="3200"/>
              <a:t>The Big Bang Fair, 2022</a:t>
            </a:r>
          </a:p>
        </p:txBody>
      </p:sp>
    </p:spTree>
    <p:extLst>
      <p:ext uri="{BB962C8B-B14F-4D97-AF65-F5344CB8AC3E}">
        <p14:creationId xmlns:p14="http://schemas.microsoft.com/office/powerpoint/2010/main" val="2798114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C9113DA-7CB8-D327-8D65-EC118FA4CF3D}"/>
              </a:ext>
            </a:extLst>
          </p:cNvPr>
          <p:cNvSpPr txBox="1"/>
          <p:nvPr/>
        </p:nvSpPr>
        <p:spPr>
          <a:xfrm>
            <a:off x="549000" y="4989507"/>
            <a:ext cx="5760000" cy="4893647"/>
          </a:xfrm>
          <a:prstGeom prst="rect">
            <a:avLst/>
          </a:prstGeom>
          <a:noFill/>
        </p:spPr>
        <p:txBody>
          <a:bodyPr wrap="square" numCol="2" spcCol="360000" rtlCol="0">
            <a:spAutoFit/>
          </a:bodyPr>
          <a:lstStyle/>
          <a:p>
            <a:r>
              <a:rPr lang="en-GB" sz="1200" b="1">
                <a:solidFill>
                  <a:srgbClr val="00A773"/>
                </a:solidFill>
              </a:rPr>
              <a:t>“Good range of stem careers”</a:t>
            </a:r>
          </a:p>
          <a:p>
            <a:r>
              <a:rPr lang="en-GB" sz="1200"/>
              <a:t>Several teachers indicated that their students had identified and learned about potential STEM careers for them. Being able to speak to ‘real scientists’ was an important part of this showcasing.</a:t>
            </a:r>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r>
              <a:rPr lang="en-GB" sz="1200"/>
              <a:t>At the point of completing the survey, fewer than half of the teachers had accessed a careers panel for teachers. Among those that had 82% said that they found them helpful or very helpful.</a:t>
            </a:r>
          </a:p>
          <a:p>
            <a:endParaRPr lang="en-GB" sz="1200"/>
          </a:p>
          <a:p>
            <a:r>
              <a:rPr lang="en-GB" sz="1200"/>
              <a:t>A small number of teachers said that they didn’t feel there was enough information for careers leads, for instance on career pathways.</a:t>
            </a:r>
          </a:p>
          <a:p>
            <a:endParaRPr lang="en-GB" sz="1200" b="1">
              <a:solidFill>
                <a:srgbClr val="00A773"/>
              </a:solidFill>
            </a:endParaRPr>
          </a:p>
          <a:p>
            <a:endParaRPr lang="en-GB" sz="1200" b="1">
              <a:solidFill>
                <a:srgbClr val="00A773"/>
              </a:solidFill>
            </a:endParaRPr>
          </a:p>
          <a:p>
            <a:endParaRPr lang="en-GB" sz="1200" b="1">
              <a:solidFill>
                <a:srgbClr val="00A773"/>
              </a:solidFill>
            </a:endParaRPr>
          </a:p>
          <a:p>
            <a:endParaRPr lang="en-GB" sz="1200"/>
          </a:p>
          <a:p>
            <a:endParaRPr lang="en-GB" sz="1200"/>
          </a:p>
          <a:p>
            <a:endParaRPr lang="en-GB" sz="1200" b="1">
              <a:solidFill>
                <a:srgbClr val="00A773"/>
              </a:solidFill>
            </a:endParaRPr>
          </a:p>
          <a:p>
            <a:endParaRPr lang="en-GB" sz="1200" b="1">
              <a:solidFill>
                <a:srgbClr val="00A773"/>
              </a:solidFill>
            </a:endParaRPr>
          </a:p>
        </p:txBody>
      </p:sp>
      <p:pic>
        <p:nvPicPr>
          <p:cNvPr id="7" name="Picture 6" descr="A picture containing text, clipart&#10;&#10;Description automatically generated">
            <a:extLst>
              <a:ext uri="{FF2B5EF4-FFF2-40B4-BE49-F238E27FC236}">
                <a16:creationId xmlns:a16="http://schemas.microsoft.com/office/drawing/2014/main" id="{08B939E2-34BE-81EA-3076-DE4EA24E8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9" name="Title 1">
            <a:extLst>
              <a:ext uri="{FF2B5EF4-FFF2-40B4-BE49-F238E27FC236}">
                <a16:creationId xmlns:a16="http://schemas.microsoft.com/office/drawing/2014/main" id="{3FC08526-9139-D970-DFAD-B2FC264639E4}"/>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a:solidFill>
                  <a:schemeClr val="bg1"/>
                </a:solidFill>
              </a:rPr>
              <a:t>Teachers’ experience: Curriculum links and careers information</a:t>
            </a:r>
          </a:p>
        </p:txBody>
      </p:sp>
      <p:sp>
        <p:nvSpPr>
          <p:cNvPr id="4" name="TextBox 3">
            <a:extLst>
              <a:ext uri="{FF2B5EF4-FFF2-40B4-BE49-F238E27FC236}">
                <a16:creationId xmlns:a16="http://schemas.microsoft.com/office/drawing/2014/main" id="{22A68535-5BA7-4076-5D72-EF970242ACA8}"/>
              </a:ext>
            </a:extLst>
          </p:cNvPr>
          <p:cNvSpPr txBox="1"/>
          <p:nvPr/>
        </p:nvSpPr>
        <p:spPr>
          <a:xfrm>
            <a:off x="3559302" y="5102686"/>
            <a:ext cx="2807095" cy="1015663"/>
          </a:xfrm>
          <a:prstGeom prst="rect">
            <a:avLst/>
          </a:prstGeom>
          <a:solidFill>
            <a:srgbClr val="00A773">
              <a:alpha val="50196"/>
            </a:srgbClr>
          </a:solidFill>
        </p:spPr>
        <p:txBody>
          <a:bodyPr wrap="square" rtlCol="0">
            <a:spAutoFit/>
          </a:bodyPr>
          <a:lstStyle/>
          <a:p>
            <a:pPr>
              <a:defRPr/>
            </a:pPr>
            <a:r>
              <a:rPr lang="en-GB" sz="1200" i="1">
                <a:latin typeface="+mj-lt"/>
                <a:ea typeface="Calibri" panose="020F0502020204030204" pitchFamily="34" charset="0"/>
                <a:cs typeface="Times New Roman" panose="02020603050405020304" pitchFamily="18" charset="0"/>
              </a:rPr>
              <a:t>“The opportunity to talk to industry professionals makes the experience feel authentic, students respond well to adults explaining that their school interest helped them build a career.”</a:t>
            </a:r>
          </a:p>
        </p:txBody>
      </p:sp>
      <p:sp>
        <p:nvSpPr>
          <p:cNvPr id="11" name="Text Placeholder 2">
            <a:extLst>
              <a:ext uri="{FF2B5EF4-FFF2-40B4-BE49-F238E27FC236}">
                <a16:creationId xmlns:a16="http://schemas.microsoft.com/office/drawing/2014/main" id="{5E70AA69-BD4D-38F0-9D9F-75F366581D75}"/>
              </a:ext>
            </a:extLst>
          </p:cNvPr>
          <p:cNvSpPr txBox="1">
            <a:spLocks/>
          </p:cNvSpPr>
          <p:nvPr/>
        </p:nvSpPr>
        <p:spPr>
          <a:xfrm>
            <a:off x="549000" y="1300939"/>
            <a:ext cx="5760000" cy="1096504"/>
          </a:xfrm>
          <a:prstGeom prst="rect">
            <a:avLst/>
          </a:prstGeom>
        </p:spPr>
        <p:txBody>
          <a:bodyPr/>
          <a:lstStyle>
            <a:lvl1pPr marL="104482" indent="-104482" algn="l" defTabSz="417925" rtl="0" eaLnBrk="1" latinLnBrk="0" hangingPunct="1">
              <a:lnSpc>
                <a:spcPct val="90000"/>
              </a:lnSpc>
              <a:spcBef>
                <a:spcPts val="457"/>
              </a:spcBef>
              <a:buFont typeface="Arial" panose="020B0604020202020204" pitchFamily="34" charset="0"/>
              <a:buChar char="•"/>
              <a:defRPr sz="1280" kern="1200">
                <a:solidFill>
                  <a:schemeClr val="tx1"/>
                </a:solidFill>
                <a:latin typeface="+mn-lt"/>
                <a:ea typeface="+mn-ea"/>
                <a:cs typeface="+mn-cs"/>
              </a:defRPr>
            </a:lvl1pPr>
            <a:lvl2pPr marL="313444" indent="-104482" algn="l" defTabSz="417925" rtl="0" eaLnBrk="1" latinLnBrk="0" hangingPunct="1">
              <a:lnSpc>
                <a:spcPct val="90000"/>
              </a:lnSpc>
              <a:spcBef>
                <a:spcPts val="228"/>
              </a:spcBef>
              <a:buFont typeface="Arial" panose="020B0604020202020204" pitchFamily="34" charset="0"/>
              <a:buChar char="•"/>
              <a:defRPr sz="1097" kern="1200">
                <a:solidFill>
                  <a:schemeClr val="tx1"/>
                </a:solidFill>
                <a:latin typeface="+mn-lt"/>
                <a:ea typeface="+mn-ea"/>
                <a:cs typeface="+mn-cs"/>
              </a:defRPr>
            </a:lvl2pPr>
            <a:lvl3pPr marL="522407" indent="-104482" algn="l" defTabSz="417925" rtl="0" eaLnBrk="1" latinLnBrk="0" hangingPunct="1">
              <a:lnSpc>
                <a:spcPct val="90000"/>
              </a:lnSpc>
              <a:spcBef>
                <a:spcPts val="228"/>
              </a:spcBef>
              <a:buFont typeface="Arial" panose="020B0604020202020204" pitchFamily="34" charset="0"/>
              <a:buChar char="•"/>
              <a:defRPr sz="914" kern="1200">
                <a:solidFill>
                  <a:schemeClr val="tx1"/>
                </a:solidFill>
                <a:latin typeface="+mn-lt"/>
                <a:ea typeface="+mn-ea"/>
                <a:cs typeface="+mn-cs"/>
              </a:defRPr>
            </a:lvl3pPr>
            <a:lvl4pPr marL="73136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4pPr>
            <a:lvl5pPr marL="940331"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5pPr>
            <a:lvl6pPr marL="1149294"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6pPr>
            <a:lvl7pPr marL="1358257"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7pPr>
            <a:lvl8pPr marL="156721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8pPr>
            <a:lvl9pPr marL="1776182"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GB" sz="1400" b="1">
                <a:solidFill>
                  <a:srgbClr val="000000"/>
                </a:solidFill>
              </a:rPr>
              <a:t>The content of the Fair aims to support schools’ and teachers’ objectives through providing clear curriculum links and showcasing STEM careers.</a:t>
            </a:r>
          </a:p>
        </p:txBody>
      </p:sp>
      <p:sp>
        <p:nvSpPr>
          <p:cNvPr id="12" name="TextBox 11">
            <a:extLst>
              <a:ext uri="{FF2B5EF4-FFF2-40B4-BE49-F238E27FC236}">
                <a16:creationId xmlns:a16="http://schemas.microsoft.com/office/drawing/2014/main" id="{EA076835-9690-BE94-6BA9-05B4BB24AEC0}"/>
              </a:ext>
            </a:extLst>
          </p:cNvPr>
          <p:cNvSpPr txBox="1"/>
          <p:nvPr/>
        </p:nvSpPr>
        <p:spPr>
          <a:xfrm>
            <a:off x="581572" y="2051030"/>
            <a:ext cx="2735577" cy="1015663"/>
          </a:xfrm>
          <a:prstGeom prst="rect">
            <a:avLst/>
          </a:prstGeom>
          <a:noFill/>
          <a:ln w="38100">
            <a:noFill/>
          </a:ln>
        </p:spPr>
        <p:txBody>
          <a:bodyPr wrap="square" numCol="1" spcCol="360000" rtlCol="0">
            <a:spAutoFit/>
          </a:bodyPr>
          <a:lstStyle/>
          <a:p>
            <a:r>
              <a:rPr lang="en-GB" sz="2800" b="1" dirty="0">
                <a:solidFill>
                  <a:schemeClr val="accent6">
                    <a:lumMod val="75000"/>
                  </a:schemeClr>
                </a:solidFill>
                <a:latin typeface="+mj-lt"/>
                <a:ea typeface="Calibri" panose="020F0502020204030204" pitchFamily="34" charset="0"/>
                <a:cs typeface="Times New Roman" panose="02020603050405020304" pitchFamily="18" charset="0"/>
              </a:rPr>
              <a:t>78%</a:t>
            </a:r>
            <a:r>
              <a:rPr lang="en-GB" b="1" dirty="0">
                <a:solidFill>
                  <a:schemeClr val="accent6">
                    <a:lumMod val="75000"/>
                  </a:schemeClr>
                </a:solidFill>
                <a:latin typeface="+mj-lt"/>
                <a:ea typeface="Calibri" panose="020F0502020204030204" pitchFamily="34" charset="0"/>
                <a:cs typeface="Times New Roman" panose="02020603050405020304" pitchFamily="18" charset="0"/>
              </a:rPr>
              <a:t> of </a:t>
            </a:r>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teachers agreed that the Fair has clear links to the curriculum.</a:t>
            </a:r>
          </a:p>
        </p:txBody>
      </p:sp>
      <p:graphicFrame>
        <p:nvGraphicFramePr>
          <p:cNvPr id="2" name="Chart 1">
            <a:extLst>
              <a:ext uri="{FF2B5EF4-FFF2-40B4-BE49-F238E27FC236}">
                <a16:creationId xmlns:a16="http://schemas.microsoft.com/office/drawing/2014/main" id="{701FDC42-E736-F0C3-501A-4F63A2A80449}"/>
              </a:ext>
            </a:extLst>
          </p:cNvPr>
          <p:cNvGraphicFramePr>
            <a:graphicFrameLocks/>
          </p:cNvGraphicFramePr>
          <p:nvPr/>
        </p:nvGraphicFramePr>
        <p:xfrm>
          <a:off x="545950" y="3211332"/>
          <a:ext cx="2695624" cy="18631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Chart 2">
            <a:extLst>
              <a:ext uri="{FF2B5EF4-FFF2-40B4-BE49-F238E27FC236}">
                <a16:creationId xmlns:a16="http://schemas.microsoft.com/office/drawing/2014/main" id="{3FF87884-7D4B-740E-8D6B-7C64348F8D6D}"/>
              </a:ext>
            </a:extLst>
          </p:cNvPr>
          <p:cNvGraphicFramePr>
            <a:graphicFrameLocks/>
          </p:cNvGraphicFramePr>
          <p:nvPr/>
        </p:nvGraphicFramePr>
        <p:xfrm>
          <a:off x="3522398" y="3186948"/>
          <a:ext cx="2844000" cy="2348151"/>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AACD656C-D833-6CA1-1034-07E8A12BE000}"/>
              </a:ext>
            </a:extLst>
          </p:cNvPr>
          <p:cNvSpPr txBox="1"/>
          <p:nvPr/>
        </p:nvSpPr>
        <p:spPr>
          <a:xfrm>
            <a:off x="3522397" y="2009525"/>
            <a:ext cx="2844000" cy="1261884"/>
          </a:xfrm>
          <a:prstGeom prst="rect">
            <a:avLst/>
          </a:prstGeom>
          <a:noFill/>
          <a:ln w="38100">
            <a:noFill/>
          </a:ln>
        </p:spPr>
        <p:txBody>
          <a:bodyPr wrap="square" numCol="1" spcCol="360000" rtlCol="0">
            <a:spAutoFit/>
          </a:bodyPr>
          <a:lstStyle/>
          <a:p>
            <a:r>
              <a:rPr lang="en-GB" sz="2800" b="1" dirty="0">
                <a:solidFill>
                  <a:schemeClr val="accent6">
                    <a:lumMod val="75000"/>
                  </a:schemeClr>
                </a:solidFill>
                <a:latin typeface="+mj-lt"/>
                <a:ea typeface="Calibri" panose="020F0502020204030204" pitchFamily="34" charset="0"/>
                <a:cs typeface="Times New Roman" panose="02020603050405020304" pitchFamily="18" charset="0"/>
              </a:rPr>
              <a:t>88%</a:t>
            </a:r>
            <a:r>
              <a:rPr lang="en-GB" b="1" dirty="0">
                <a:solidFill>
                  <a:schemeClr val="accent6">
                    <a:lumMod val="75000"/>
                  </a:schemeClr>
                </a:solidFill>
                <a:latin typeface="+mj-lt"/>
                <a:ea typeface="Calibri" panose="020F0502020204030204" pitchFamily="34" charset="0"/>
                <a:cs typeface="Times New Roman" panose="02020603050405020304" pitchFamily="18" charset="0"/>
              </a:rPr>
              <a:t> </a:t>
            </a:r>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agreed the Fair highlights the variety &amp; diversity of careers in engineering</a:t>
            </a:r>
          </a:p>
        </p:txBody>
      </p:sp>
      <p:sp>
        <p:nvSpPr>
          <p:cNvPr id="10" name="TextBox 9">
            <a:extLst>
              <a:ext uri="{FF2B5EF4-FFF2-40B4-BE49-F238E27FC236}">
                <a16:creationId xmlns:a16="http://schemas.microsoft.com/office/drawing/2014/main" id="{07AB98DC-0DCB-2EA6-B7E0-CF1F7A9F8F55}"/>
              </a:ext>
            </a:extLst>
          </p:cNvPr>
          <p:cNvSpPr txBox="1"/>
          <p:nvPr/>
        </p:nvSpPr>
        <p:spPr>
          <a:xfrm>
            <a:off x="545950" y="6422520"/>
            <a:ext cx="2771199" cy="1384995"/>
          </a:xfrm>
          <a:prstGeom prst="rect">
            <a:avLst/>
          </a:prstGeom>
          <a:solidFill>
            <a:srgbClr val="00A773">
              <a:alpha val="50196"/>
            </a:srgbClr>
          </a:solidFill>
        </p:spPr>
        <p:txBody>
          <a:bodyPr wrap="square" rtlCol="0">
            <a:spAutoFit/>
          </a:bodyPr>
          <a:lstStyle/>
          <a:p>
            <a:pPr>
              <a:defRPr/>
            </a:pPr>
            <a:r>
              <a:rPr lang="en-GB" sz="1200" i="1">
                <a:latin typeface="+mj-lt"/>
                <a:ea typeface="Calibri" panose="020F0502020204030204" pitchFamily="34" charset="0"/>
                <a:cs typeface="Times New Roman" panose="02020603050405020304" pitchFamily="18" charset="0"/>
              </a:rPr>
              <a:t>“Plenty of STEM opportunities and careers for students to actively get involved in. Worthwhile conversations are happening alongside taster sessions which help students gain an insight to these sectors”</a:t>
            </a:r>
          </a:p>
        </p:txBody>
      </p:sp>
      <p:sp>
        <p:nvSpPr>
          <p:cNvPr id="14" name="TextBox 13">
            <a:extLst>
              <a:ext uri="{FF2B5EF4-FFF2-40B4-BE49-F238E27FC236}">
                <a16:creationId xmlns:a16="http://schemas.microsoft.com/office/drawing/2014/main" id="{BCB3DEA8-3063-8068-2EA6-9C86F7EED74E}"/>
              </a:ext>
            </a:extLst>
          </p:cNvPr>
          <p:cNvSpPr txBox="1"/>
          <p:nvPr/>
        </p:nvSpPr>
        <p:spPr>
          <a:xfrm>
            <a:off x="545950" y="7949999"/>
            <a:ext cx="2771199" cy="1015663"/>
          </a:xfrm>
          <a:prstGeom prst="rect">
            <a:avLst/>
          </a:prstGeom>
          <a:solidFill>
            <a:srgbClr val="00A773">
              <a:alpha val="50196"/>
            </a:srgbClr>
          </a:solidFill>
        </p:spPr>
        <p:txBody>
          <a:bodyPr wrap="square" rtlCol="0">
            <a:spAutoFit/>
          </a:bodyPr>
          <a:lstStyle/>
          <a:p>
            <a:pPr>
              <a:defRPr/>
            </a:pPr>
            <a:r>
              <a:rPr lang="en-GB" sz="1200" i="1">
                <a:latin typeface="+mj-lt"/>
                <a:ea typeface="Calibri" panose="020F0502020204030204" pitchFamily="34" charset="0"/>
                <a:cs typeface="Times New Roman" panose="02020603050405020304" pitchFamily="18" charset="0"/>
              </a:rPr>
              <a:t>“There’s a broad range of backgrounds at the fair which gives students an insight into the many avenues that STEM can open for them.”</a:t>
            </a:r>
          </a:p>
        </p:txBody>
      </p:sp>
      <p:sp>
        <p:nvSpPr>
          <p:cNvPr id="16" name="TextBox 15">
            <a:extLst>
              <a:ext uri="{FF2B5EF4-FFF2-40B4-BE49-F238E27FC236}">
                <a16:creationId xmlns:a16="http://schemas.microsoft.com/office/drawing/2014/main" id="{CEB88C7E-D216-E6B4-0C5C-EF5C2C854828}"/>
              </a:ext>
            </a:extLst>
          </p:cNvPr>
          <p:cNvSpPr txBox="1"/>
          <p:nvPr/>
        </p:nvSpPr>
        <p:spPr>
          <a:xfrm>
            <a:off x="3559303" y="8519020"/>
            <a:ext cx="2807094" cy="830997"/>
          </a:xfrm>
          <a:prstGeom prst="rect">
            <a:avLst/>
          </a:prstGeom>
          <a:solidFill>
            <a:srgbClr val="00A773">
              <a:alpha val="50196"/>
            </a:srgbClr>
          </a:solidFill>
        </p:spPr>
        <p:txBody>
          <a:bodyPr wrap="square" rtlCol="0">
            <a:spAutoFit/>
          </a:bodyPr>
          <a:lstStyle/>
          <a:p>
            <a:pPr>
              <a:defRPr/>
            </a:pPr>
            <a:r>
              <a:rPr lang="en-GB" sz="1200" i="1">
                <a:latin typeface="+mj-lt"/>
                <a:ea typeface="Calibri" panose="020F0502020204030204" pitchFamily="34" charset="0"/>
                <a:cs typeface="Times New Roman" panose="02020603050405020304" pitchFamily="18" charset="0"/>
              </a:rPr>
              <a:t>“Came as Careers Lead - very little info on careers - lots of activities for students to inspire but not much info on pathways.” </a:t>
            </a:r>
          </a:p>
        </p:txBody>
      </p:sp>
      <p:sp>
        <p:nvSpPr>
          <p:cNvPr id="8" name="TextBox 7">
            <a:extLst>
              <a:ext uri="{FF2B5EF4-FFF2-40B4-BE49-F238E27FC236}">
                <a16:creationId xmlns:a16="http://schemas.microsoft.com/office/drawing/2014/main" id="{22D6A51D-1DDB-8FD8-C222-5F78045A0355}"/>
              </a:ext>
            </a:extLst>
          </p:cNvPr>
          <p:cNvSpPr txBox="1"/>
          <p:nvPr/>
        </p:nvSpPr>
        <p:spPr>
          <a:xfrm>
            <a:off x="6163876" y="9287271"/>
            <a:ext cx="465447" cy="307777"/>
          </a:xfrm>
          <a:prstGeom prst="rect">
            <a:avLst/>
          </a:prstGeom>
          <a:noFill/>
        </p:spPr>
        <p:txBody>
          <a:bodyPr wrap="square" rtlCol="0">
            <a:spAutoFit/>
          </a:bodyPr>
          <a:lstStyle/>
          <a:p>
            <a:fld id="{D232A817-58A1-489D-9C77-F8DACB3E566B}" type="slidenum">
              <a:rPr lang="en-GB" sz="1400" smtClean="0"/>
              <a:t>10</a:t>
            </a:fld>
            <a:endParaRPr lang="en-GB" sz="1400"/>
          </a:p>
        </p:txBody>
      </p:sp>
    </p:spTree>
    <p:extLst>
      <p:ext uri="{BB962C8B-B14F-4D97-AF65-F5344CB8AC3E}">
        <p14:creationId xmlns:p14="http://schemas.microsoft.com/office/powerpoint/2010/main" val="833578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CC7E8-D2CE-4F48-B711-F4EAADF47A7F}"/>
              </a:ext>
            </a:extLst>
          </p:cNvPr>
          <p:cNvSpPr>
            <a:spLocks noGrp="1"/>
          </p:cNvSpPr>
          <p:nvPr>
            <p:ph type="title" idx="4294967295"/>
          </p:nvPr>
        </p:nvSpPr>
        <p:spPr>
          <a:xfrm>
            <a:off x="0" y="1082052"/>
            <a:ext cx="6858000" cy="1007359"/>
          </a:xfrm>
          <a:prstGeom prst="rect">
            <a:avLst/>
          </a:prstGeom>
          <a:solidFill>
            <a:srgbClr val="00A773"/>
          </a:solidFill>
        </p:spPr>
        <p:txBody>
          <a:bodyPr anchor="ctr"/>
          <a:lstStyle/>
          <a:p>
            <a:pPr marL="533400"/>
            <a:r>
              <a:rPr lang="en-GB" sz="3200">
                <a:solidFill>
                  <a:schemeClr val="bg1"/>
                </a:solidFill>
              </a:rPr>
              <a:t>Informing, inspiring and empowering students</a:t>
            </a:r>
          </a:p>
        </p:txBody>
      </p:sp>
      <p:pic>
        <p:nvPicPr>
          <p:cNvPr id="7" name="Picture 6" descr="A picture containing text, clipart&#10;&#10;Description automatically generated">
            <a:extLst>
              <a:ext uri="{FF2B5EF4-FFF2-40B4-BE49-F238E27FC236}">
                <a16:creationId xmlns:a16="http://schemas.microsoft.com/office/drawing/2014/main" id="{42C951C0-5B30-E6A0-4496-97EAD31DF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pic>
        <p:nvPicPr>
          <p:cNvPr id="5" name="Picture 4" descr="A picture containing text, person, people&#10;&#10;Description automatically generated">
            <a:extLst>
              <a:ext uri="{FF2B5EF4-FFF2-40B4-BE49-F238E27FC236}">
                <a16:creationId xmlns:a16="http://schemas.microsoft.com/office/drawing/2014/main" id="{4661E659-E98E-BB06-2F3F-71ADF563B1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15" y="3277065"/>
            <a:ext cx="6888015" cy="4592010"/>
          </a:xfrm>
          <a:prstGeom prst="rect">
            <a:avLst/>
          </a:prstGeom>
        </p:spPr>
      </p:pic>
      <p:sp>
        <p:nvSpPr>
          <p:cNvPr id="3" name="TextBox 2">
            <a:extLst>
              <a:ext uri="{FF2B5EF4-FFF2-40B4-BE49-F238E27FC236}">
                <a16:creationId xmlns:a16="http://schemas.microsoft.com/office/drawing/2014/main" id="{563F7F4D-856E-75EF-2CE9-5D1ADBC1296C}"/>
              </a:ext>
            </a:extLst>
          </p:cNvPr>
          <p:cNvSpPr txBox="1"/>
          <p:nvPr/>
        </p:nvSpPr>
        <p:spPr>
          <a:xfrm>
            <a:off x="6163876" y="9287271"/>
            <a:ext cx="465447" cy="307777"/>
          </a:xfrm>
          <a:prstGeom prst="rect">
            <a:avLst/>
          </a:prstGeom>
          <a:noFill/>
        </p:spPr>
        <p:txBody>
          <a:bodyPr wrap="square" rtlCol="0">
            <a:spAutoFit/>
          </a:bodyPr>
          <a:lstStyle/>
          <a:p>
            <a:fld id="{D232A817-58A1-489D-9C77-F8DACB3E566B}" type="slidenum">
              <a:rPr lang="en-GB" sz="1400" smtClean="0"/>
              <a:t>11</a:t>
            </a:fld>
            <a:endParaRPr lang="en-GB" sz="1400"/>
          </a:p>
        </p:txBody>
      </p:sp>
    </p:spTree>
    <p:extLst>
      <p:ext uri="{BB962C8B-B14F-4D97-AF65-F5344CB8AC3E}">
        <p14:creationId xmlns:p14="http://schemas.microsoft.com/office/powerpoint/2010/main" val="459931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4459" y="1273842"/>
            <a:ext cx="5760000" cy="792139"/>
          </a:xfrm>
          <a:prstGeom prst="rect">
            <a:avLst/>
          </a:prstGeom>
        </p:spPr>
        <p:txBody>
          <a:bodyPr/>
          <a:lstStyle/>
          <a:p>
            <a:pPr marL="0" indent="0">
              <a:lnSpc>
                <a:spcPct val="100000"/>
              </a:lnSpc>
              <a:spcBef>
                <a:spcPts val="0"/>
              </a:spcBef>
              <a:buNone/>
              <a:defRPr/>
            </a:pPr>
            <a:r>
              <a:rPr lang="en-GB" sz="1400" b="1">
                <a:solidFill>
                  <a:srgbClr val="000000"/>
                </a:solidFill>
              </a:rPr>
              <a:t>Through the activities and stands the Fair aims to inform teachers and students about STEM careers, what they entail and what they can achieve. </a:t>
            </a:r>
          </a:p>
        </p:txBody>
      </p:sp>
      <p:pic>
        <p:nvPicPr>
          <p:cNvPr id="4" name="Picture 3" descr="A picture containing text, clipart&#10;&#10;Description automatically generated">
            <a:extLst>
              <a:ext uri="{FF2B5EF4-FFF2-40B4-BE49-F238E27FC236}">
                <a16:creationId xmlns:a16="http://schemas.microsoft.com/office/drawing/2014/main" id="{C8CBDAFB-02BD-F980-B20E-44C4CB25B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5" name="Title 1">
            <a:extLst>
              <a:ext uri="{FF2B5EF4-FFF2-40B4-BE49-F238E27FC236}">
                <a16:creationId xmlns:a16="http://schemas.microsoft.com/office/drawing/2014/main" id="{F881F0CD-8EAA-085E-756A-A9074335E103}"/>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a:solidFill>
                  <a:schemeClr val="bg1"/>
                </a:solidFill>
              </a:rPr>
              <a:t>Informing students</a:t>
            </a:r>
          </a:p>
        </p:txBody>
      </p:sp>
      <p:sp>
        <p:nvSpPr>
          <p:cNvPr id="2" name="TextBox 1">
            <a:extLst>
              <a:ext uri="{FF2B5EF4-FFF2-40B4-BE49-F238E27FC236}">
                <a16:creationId xmlns:a16="http://schemas.microsoft.com/office/drawing/2014/main" id="{7A002A4E-4475-7C85-374B-F4C698151394}"/>
              </a:ext>
            </a:extLst>
          </p:cNvPr>
          <p:cNvSpPr txBox="1"/>
          <p:nvPr/>
        </p:nvSpPr>
        <p:spPr>
          <a:xfrm>
            <a:off x="539918" y="2298067"/>
            <a:ext cx="2642194" cy="1508105"/>
          </a:xfrm>
          <a:prstGeom prst="rect">
            <a:avLst/>
          </a:prstGeom>
          <a:noFill/>
          <a:ln w="38100">
            <a:noFill/>
          </a:ln>
        </p:spPr>
        <p:txBody>
          <a:bodyPr wrap="square" numCol="1" spcCol="360000" rtlCol="0">
            <a:spAutoFit/>
          </a:bodyPr>
          <a:lstStyle/>
          <a:p>
            <a:r>
              <a:rPr lang="en-GB" sz="2800" b="1" dirty="0">
                <a:solidFill>
                  <a:schemeClr val="accent6">
                    <a:lumMod val="75000"/>
                  </a:schemeClr>
                </a:solidFill>
                <a:latin typeface="+mj-lt"/>
                <a:ea typeface="Calibri" panose="020F0502020204030204" pitchFamily="34" charset="0"/>
                <a:cs typeface="Times New Roman" panose="02020603050405020304" pitchFamily="18" charset="0"/>
              </a:rPr>
              <a:t>77%</a:t>
            </a:r>
            <a:r>
              <a:rPr lang="en-GB" b="1" dirty="0">
                <a:solidFill>
                  <a:schemeClr val="accent6">
                    <a:lumMod val="75000"/>
                  </a:schemeClr>
                </a:solidFill>
                <a:latin typeface="+mj-lt"/>
                <a:ea typeface="Calibri" panose="020F0502020204030204" pitchFamily="34" charset="0"/>
                <a:cs typeface="Times New Roman" panose="02020603050405020304" pitchFamily="18" charset="0"/>
              </a:rPr>
              <a:t> of </a:t>
            </a:r>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young people agreed that they learned about the role engineers play in creating greener technologies.</a:t>
            </a:r>
          </a:p>
        </p:txBody>
      </p:sp>
      <p:sp>
        <p:nvSpPr>
          <p:cNvPr id="9" name="TextBox 8">
            <a:extLst>
              <a:ext uri="{FF2B5EF4-FFF2-40B4-BE49-F238E27FC236}">
                <a16:creationId xmlns:a16="http://schemas.microsoft.com/office/drawing/2014/main" id="{2EEFAA33-E8A9-0E93-692F-690AFF3EED78}"/>
              </a:ext>
            </a:extLst>
          </p:cNvPr>
          <p:cNvSpPr txBox="1"/>
          <p:nvPr/>
        </p:nvSpPr>
        <p:spPr>
          <a:xfrm>
            <a:off x="544459" y="3948659"/>
            <a:ext cx="5760000" cy="5262979"/>
          </a:xfrm>
          <a:prstGeom prst="rect">
            <a:avLst/>
          </a:prstGeom>
          <a:noFill/>
        </p:spPr>
        <p:txBody>
          <a:bodyPr wrap="square" numCol="2" spcCol="360000">
            <a:spAutoFit/>
          </a:bodyPr>
          <a:lstStyle/>
          <a:p>
            <a:pPr defTabSz="417925">
              <a:defRPr/>
            </a:pPr>
            <a:r>
              <a:rPr lang="en-GB" sz="1200">
                <a:solidFill>
                  <a:srgbClr val="000000"/>
                </a:solidFill>
              </a:rPr>
              <a:t>A large majority of students say that they know about the kinds of things that STEM professionals do. For science, engineering and technology, only 6% of young people responded that they </a:t>
            </a:r>
            <a:r>
              <a:rPr lang="en-GB" sz="1200" i="1">
                <a:solidFill>
                  <a:srgbClr val="000000"/>
                </a:solidFill>
              </a:rPr>
              <a:t>didn’t </a:t>
            </a:r>
            <a:r>
              <a:rPr lang="en-GB" sz="1200">
                <a:solidFill>
                  <a:srgbClr val="000000"/>
                </a:solidFill>
              </a:rPr>
              <a:t>know about what people did in these careers. </a:t>
            </a:r>
          </a:p>
          <a:p>
            <a:pPr defTabSz="417925">
              <a:defRPr/>
            </a:pPr>
            <a:endParaRPr lang="en-GB" sz="1200">
              <a:solidFill>
                <a:srgbClr val="000000"/>
              </a:solidFill>
            </a:endParaRPr>
          </a:p>
          <a:p>
            <a:pPr defTabSz="417925">
              <a:defRPr/>
            </a:pPr>
            <a:r>
              <a:rPr lang="en-GB" sz="1200">
                <a:solidFill>
                  <a:srgbClr val="000000"/>
                </a:solidFill>
              </a:rPr>
              <a:t>The proportion of young people who say they know about these careers has increased compared with attendees at the 2019 Big Bang Fair (scientists: 66%; engineers: 55%; technology: 60%).</a:t>
            </a:r>
            <a:r>
              <a:rPr lang="en-GB" sz="1200" baseline="30000">
                <a:solidFill>
                  <a:srgbClr val="000000"/>
                </a:solidFill>
              </a:rPr>
              <a:t>1</a:t>
            </a:r>
            <a:r>
              <a:rPr lang="en-GB" sz="1200">
                <a:solidFill>
                  <a:srgbClr val="000000"/>
                </a:solidFill>
              </a:rPr>
              <a:t> </a:t>
            </a:r>
          </a:p>
          <a:p>
            <a:pPr defTabSz="417925">
              <a:defRPr/>
            </a:pPr>
            <a:endParaRPr lang="en-GB" sz="1200">
              <a:solidFill>
                <a:srgbClr val="000000"/>
              </a:solidFill>
            </a:endParaRPr>
          </a:p>
          <a:p>
            <a:pPr defTabSz="417925">
              <a:defRPr/>
            </a:pPr>
            <a:r>
              <a:rPr lang="en-GB" sz="1200">
                <a:solidFill>
                  <a:srgbClr val="000000"/>
                </a:solidFill>
              </a:rPr>
              <a:t>The most recent Engineering Brand Monitor</a:t>
            </a:r>
            <a:r>
              <a:rPr lang="en-GB" sz="1200" baseline="30000">
                <a:solidFill>
                  <a:srgbClr val="000000"/>
                </a:solidFill>
              </a:rPr>
              <a:t>2</a:t>
            </a:r>
            <a:r>
              <a:rPr lang="en-GB" sz="1200">
                <a:solidFill>
                  <a:srgbClr val="000000"/>
                </a:solidFill>
              </a:rPr>
              <a:t>, conducted in 2021, asked a representative sample of 11-14 year olds the same question. Around 53% agreed that they know about the different things engineers do, 62% knew about what scientists do, and</a:t>
            </a:r>
          </a:p>
          <a:p>
            <a:pPr defTabSz="417925">
              <a:defRPr/>
            </a:pPr>
            <a:r>
              <a:rPr lang="en-GB" sz="1200">
                <a:solidFill>
                  <a:srgbClr val="000000"/>
                </a:solidFill>
              </a:rPr>
              <a:t>62% knew about what people working</a:t>
            </a:r>
            <a:br>
              <a:rPr lang="en-GB" sz="1200">
                <a:solidFill>
                  <a:srgbClr val="000000"/>
                </a:solidFill>
              </a:rPr>
            </a:b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r>
              <a:rPr lang="en-GB" sz="1200">
                <a:solidFill>
                  <a:srgbClr val="000000"/>
                </a:solidFill>
              </a:rPr>
              <a:t>in technology do. This suggests that those attending the Fair have a substantially better awareness of these careers.</a:t>
            </a:r>
          </a:p>
          <a:p>
            <a:pPr defTabSz="417925">
              <a:defRPr/>
            </a:pPr>
            <a:endParaRPr lang="en-GB" sz="1200">
              <a:solidFill>
                <a:srgbClr val="000000"/>
              </a:solidFill>
            </a:endParaRPr>
          </a:p>
          <a:p>
            <a:pPr defTabSz="417925">
              <a:defRPr/>
            </a:pPr>
            <a:r>
              <a:rPr lang="en-GB" sz="1200">
                <a:solidFill>
                  <a:srgbClr val="000000"/>
                </a:solidFill>
              </a:rPr>
              <a:t>We cannot objectively assess students’ knowledge or compare what they know after the Fair with what they knew before. However, if students feel more informed, even if only around some specific STEM careers that interest them, this opens up opportunities that would otherwise not be available to them.</a:t>
            </a:r>
          </a:p>
          <a:p>
            <a:pPr defTabSz="417925">
              <a:defRPr/>
            </a:pPr>
            <a:endParaRPr lang="en-GB" sz="1200">
              <a:solidFill>
                <a:srgbClr val="000000"/>
              </a:solidFill>
            </a:endParaRPr>
          </a:p>
          <a:p>
            <a:pPr defTabSz="417925">
              <a:defRPr/>
            </a:pPr>
            <a:r>
              <a:rPr lang="en-GB" sz="1200">
                <a:solidFill>
                  <a:srgbClr val="000000"/>
                </a:solidFill>
              </a:rPr>
              <a:t>The Fair featured a number of stands with an environmental theme, and over three-quarters of students said that they learned about the role engineers play in creating greener technologies. </a:t>
            </a:r>
          </a:p>
          <a:p>
            <a:pPr defTabSz="417925">
              <a:defRPr/>
            </a:pPr>
            <a:endParaRPr lang="en-GB" sz="1200">
              <a:solidFill>
                <a:srgbClr val="000000"/>
              </a:solidFill>
            </a:endParaRPr>
          </a:p>
        </p:txBody>
      </p:sp>
      <p:graphicFrame>
        <p:nvGraphicFramePr>
          <p:cNvPr id="6" name="Chart 5">
            <a:extLst>
              <a:ext uri="{FF2B5EF4-FFF2-40B4-BE49-F238E27FC236}">
                <a16:creationId xmlns:a16="http://schemas.microsoft.com/office/drawing/2014/main" id="{9666A352-8F3E-D795-344D-5C9D045625A0}"/>
              </a:ext>
            </a:extLst>
          </p:cNvPr>
          <p:cNvGraphicFramePr>
            <a:graphicFrameLocks/>
          </p:cNvGraphicFramePr>
          <p:nvPr>
            <p:extLst>
              <p:ext uri="{D42A27DB-BD31-4B8C-83A1-F6EECF244321}">
                <p14:modId xmlns:p14="http://schemas.microsoft.com/office/powerpoint/2010/main" val="239339386"/>
              </p:ext>
            </p:extLst>
          </p:nvPr>
        </p:nvGraphicFramePr>
        <p:xfrm>
          <a:off x="3182112" y="2065981"/>
          <a:ext cx="3264286" cy="2394259"/>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6B4EBE55-0BBF-40F7-9A2B-DA22C036C294}"/>
              </a:ext>
            </a:extLst>
          </p:cNvPr>
          <p:cNvSpPr txBox="1"/>
          <p:nvPr/>
        </p:nvSpPr>
        <p:spPr>
          <a:xfrm>
            <a:off x="2162710" y="8452286"/>
            <a:ext cx="4471294" cy="1015663"/>
          </a:xfrm>
          <a:prstGeom prst="rect">
            <a:avLst/>
          </a:prstGeom>
          <a:noFill/>
        </p:spPr>
        <p:txBody>
          <a:bodyPr wrap="square" rtlCol="0">
            <a:spAutoFit/>
          </a:bodyPr>
          <a:lstStyle/>
          <a:p>
            <a:r>
              <a:rPr lang="en-GB" sz="1000"/>
              <a:t>1. Some care should be taken with this direct comparison as the question wording was changed. The previous question asked </a:t>
            </a:r>
            <a:r>
              <a:rPr lang="en-GB" sz="1000" i="1"/>
              <a:t>“How much would you say you know about what people working in the following areas do?”, </a:t>
            </a:r>
            <a:r>
              <a:rPr lang="en-GB" sz="1000"/>
              <a:t>compared responses were </a:t>
            </a:r>
            <a:r>
              <a:rPr lang="en-GB" sz="1000" i="1"/>
              <a:t>I know a bit / I know a lot about it.</a:t>
            </a:r>
            <a:endParaRPr lang="en-GB" sz="1000"/>
          </a:p>
          <a:p>
            <a:r>
              <a:rPr lang="en-GB" sz="1000"/>
              <a:t>2.EngineeringUK. (2022). </a:t>
            </a:r>
            <a:r>
              <a:rPr lang="en-GB" sz="1000" i="1" err="1"/>
              <a:t>EngineeringBrand</a:t>
            </a:r>
            <a:r>
              <a:rPr lang="en-GB" sz="1000" i="1"/>
              <a:t> Monitor.</a:t>
            </a:r>
            <a:r>
              <a:rPr lang="en-GB" sz="1000"/>
              <a:t> </a:t>
            </a:r>
            <a:r>
              <a:rPr lang="en-GB" sz="1000">
                <a:hlinkClick r:id="rId5"/>
              </a:rPr>
              <a:t>euk2708-parents-report-fv.pdf (engineeringuk.com)</a:t>
            </a:r>
            <a:endParaRPr lang="en-GB"/>
          </a:p>
        </p:txBody>
      </p:sp>
      <p:sp>
        <p:nvSpPr>
          <p:cNvPr id="7" name="TextBox 6">
            <a:extLst>
              <a:ext uri="{FF2B5EF4-FFF2-40B4-BE49-F238E27FC236}">
                <a16:creationId xmlns:a16="http://schemas.microsoft.com/office/drawing/2014/main" id="{B33C9EDA-6ECF-D1C8-C87A-760004745D8C}"/>
              </a:ext>
            </a:extLst>
          </p:cNvPr>
          <p:cNvSpPr txBox="1"/>
          <p:nvPr/>
        </p:nvSpPr>
        <p:spPr>
          <a:xfrm>
            <a:off x="6163876" y="9287271"/>
            <a:ext cx="465447" cy="307777"/>
          </a:xfrm>
          <a:prstGeom prst="rect">
            <a:avLst/>
          </a:prstGeom>
          <a:noFill/>
        </p:spPr>
        <p:txBody>
          <a:bodyPr wrap="square" rtlCol="0">
            <a:spAutoFit/>
          </a:bodyPr>
          <a:lstStyle/>
          <a:p>
            <a:fld id="{D232A817-58A1-489D-9C77-F8DACB3E566B}" type="slidenum">
              <a:rPr lang="en-GB" sz="1400" smtClean="0"/>
              <a:t>12</a:t>
            </a:fld>
            <a:endParaRPr lang="en-GB" sz="1400"/>
          </a:p>
        </p:txBody>
      </p:sp>
    </p:spTree>
    <p:extLst>
      <p:ext uri="{BB962C8B-B14F-4D97-AF65-F5344CB8AC3E}">
        <p14:creationId xmlns:p14="http://schemas.microsoft.com/office/powerpoint/2010/main" val="3959928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9000" y="1414613"/>
            <a:ext cx="5760000" cy="1096504"/>
          </a:xfrm>
          <a:prstGeom prst="rect">
            <a:avLst/>
          </a:prstGeom>
        </p:spPr>
        <p:txBody>
          <a:bodyPr/>
          <a:lstStyle/>
          <a:p>
            <a:pPr marL="0" indent="0">
              <a:lnSpc>
                <a:spcPct val="100000"/>
              </a:lnSpc>
              <a:spcBef>
                <a:spcPts val="0"/>
              </a:spcBef>
              <a:buNone/>
              <a:defRPr/>
            </a:pPr>
            <a:r>
              <a:rPr lang="en-GB" sz="1400" b="1">
                <a:solidFill>
                  <a:srgbClr val="000000"/>
                </a:solidFill>
              </a:rPr>
              <a:t>For students who may be inspired to pursue a STEM career, knowing what they need to do to follow that career path is essential, particularly as some relevant subject choices are made by the end of Year 9.</a:t>
            </a:r>
          </a:p>
        </p:txBody>
      </p:sp>
      <p:pic>
        <p:nvPicPr>
          <p:cNvPr id="4" name="Picture 3" descr="A picture containing text, clipart&#10;&#10;Description automatically generated">
            <a:extLst>
              <a:ext uri="{FF2B5EF4-FFF2-40B4-BE49-F238E27FC236}">
                <a16:creationId xmlns:a16="http://schemas.microsoft.com/office/drawing/2014/main" id="{C8CBDAFB-02BD-F980-B20E-44C4CB25B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5" name="Title 1">
            <a:extLst>
              <a:ext uri="{FF2B5EF4-FFF2-40B4-BE49-F238E27FC236}">
                <a16:creationId xmlns:a16="http://schemas.microsoft.com/office/drawing/2014/main" id="{F881F0CD-8EAA-085E-756A-A9074335E103}"/>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a:solidFill>
                  <a:schemeClr val="bg1"/>
                </a:solidFill>
              </a:rPr>
              <a:t>Informing students</a:t>
            </a:r>
          </a:p>
        </p:txBody>
      </p:sp>
      <p:sp>
        <p:nvSpPr>
          <p:cNvPr id="2" name="TextBox 1">
            <a:extLst>
              <a:ext uri="{FF2B5EF4-FFF2-40B4-BE49-F238E27FC236}">
                <a16:creationId xmlns:a16="http://schemas.microsoft.com/office/drawing/2014/main" id="{7A002A4E-4475-7C85-374B-F4C698151394}"/>
              </a:ext>
            </a:extLst>
          </p:cNvPr>
          <p:cNvSpPr txBox="1"/>
          <p:nvPr/>
        </p:nvSpPr>
        <p:spPr>
          <a:xfrm>
            <a:off x="573446" y="2570143"/>
            <a:ext cx="2642194" cy="1754326"/>
          </a:xfrm>
          <a:prstGeom prst="rect">
            <a:avLst/>
          </a:prstGeom>
          <a:noFill/>
          <a:ln w="38100">
            <a:noFill/>
          </a:ln>
        </p:spPr>
        <p:txBody>
          <a:bodyPr wrap="square" numCol="1" spcCol="360000" rtlCol="0">
            <a:spAutoFit/>
          </a:bodyPr>
          <a:lstStyle/>
          <a:p>
            <a:r>
              <a:rPr lang="en-GB" sz="2800" b="1" dirty="0">
                <a:solidFill>
                  <a:schemeClr val="accent6">
                    <a:lumMod val="75000"/>
                  </a:schemeClr>
                </a:solidFill>
                <a:latin typeface="+mj-lt"/>
                <a:ea typeface="Calibri" panose="020F0502020204030204" pitchFamily="34" charset="0"/>
                <a:cs typeface="Times New Roman" panose="02020603050405020304" pitchFamily="18" charset="0"/>
              </a:rPr>
              <a:t>62%</a:t>
            </a:r>
            <a:r>
              <a:rPr lang="en-GB" b="1" dirty="0">
                <a:solidFill>
                  <a:schemeClr val="accent6">
                    <a:lumMod val="75000"/>
                  </a:schemeClr>
                </a:solidFill>
                <a:latin typeface="+mj-lt"/>
                <a:ea typeface="Calibri" panose="020F0502020204030204" pitchFamily="34" charset="0"/>
                <a:cs typeface="Times New Roman" panose="02020603050405020304" pitchFamily="18" charset="0"/>
              </a:rPr>
              <a:t> of </a:t>
            </a:r>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young people said they knew which subjects they need to do next to become an engineer.</a:t>
            </a:r>
          </a:p>
          <a:p>
            <a:endParaRPr lang="en-GB" sz="1600" b="1" dirty="0">
              <a:solidFill>
                <a:schemeClr val="accent6">
                  <a:lumMod val="75000"/>
                </a:schemeClr>
              </a:solidFill>
              <a:latin typeface="+mj-l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2EEFAA33-E8A9-0E93-692F-690AFF3EED78}"/>
              </a:ext>
            </a:extLst>
          </p:cNvPr>
          <p:cNvSpPr txBox="1"/>
          <p:nvPr/>
        </p:nvSpPr>
        <p:spPr>
          <a:xfrm>
            <a:off x="524554" y="4145566"/>
            <a:ext cx="5760000" cy="5078313"/>
          </a:xfrm>
          <a:prstGeom prst="rect">
            <a:avLst/>
          </a:prstGeom>
          <a:noFill/>
        </p:spPr>
        <p:txBody>
          <a:bodyPr wrap="square" numCol="2" spcCol="360000">
            <a:spAutoFit/>
          </a:bodyPr>
          <a:lstStyle/>
          <a:p>
            <a:pPr defTabSz="417925">
              <a:defRPr/>
            </a:pPr>
            <a:r>
              <a:rPr lang="en-GB" sz="1200">
                <a:solidFill>
                  <a:srgbClr val="000000"/>
                </a:solidFill>
              </a:rPr>
              <a:t>Most students said they knew which subjects they would need to study to pursue a carer in engineering, though around 14% said that they did not know. </a:t>
            </a:r>
          </a:p>
          <a:p>
            <a:pPr defTabSz="417925">
              <a:defRPr/>
            </a:pPr>
            <a:endParaRPr lang="en-GB" sz="1200">
              <a:solidFill>
                <a:srgbClr val="000000"/>
              </a:solidFill>
            </a:endParaRPr>
          </a:p>
          <a:p>
            <a:pPr defTabSz="417925">
              <a:defRPr/>
            </a:pPr>
            <a:r>
              <a:rPr lang="en-GB" sz="1200">
                <a:solidFill>
                  <a:srgbClr val="000000"/>
                </a:solidFill>
              </a:rPr>
              <a:t>In contrast, the 2021 Engineering Brand Monitor found that among a representative sample of young people, only 38% knew what subjects they would need to take.</a:t>
            </a:r>
            <a:r>
              <a:rPr lang="en-GB" sz="1200" baseline="30000">
                <a:solidFill>
                  <a:srgbClr val="000000"/>
                </a:solidFill>
              </a:rPr>
              <a:t>1</a:t>
            </a:r>
          </a:p>
          <a:p>
            <a:pPr defTabSz="417925">
              <a:defRPr/>
            </a:pPr>
            <a:endParaRPr lang="en-GB" sz="1200">
              <a:solidFill>
                <a:srgbClr val="000000"/>
              </a:solidFill>
            </a:endParaRPr>
          </a:p>
          <a:p>
            <a:pPr defTabSz="417925">
              <a:defRPr/>
            </a:pPr>
            <a:r>
              <a:rPr lang="en-GB" sz="1200">
                <a:solidFill>
                  <a:srgbClr val="000000"/>
                </a:solidFill>
              </a:rPr>
              <a:t>By Year 9, students will typically have had to think about what subjects to take at GCSE. While some subjects are compulsory at GCSE (maths and sciences), others are optional, including computing and design &amp; technology. </a:t>
            </a:r>
          </a:p>
          <a:p>
            <a:pPr defTabSz="417925">
              <a:defRPr/>
            </a:pPr>
            <a:endParaRPr lang="en-GB" sz="1200">
              <a:solidFill>
                <a:srgbClr val="000000"/>
              </a:solidFill>
            </a:endParaRPr>
          </a:p>
          <a:p>
            <a:pPr defTabSz="417925">
              <a:defRPr/>
            </a:pPr>
            <a:r>
              <a:rPr lang="en-GB" sz="1200">
                <a:solidFill>
                  <a:srgbClr val="000000"/>
                </a:solidFill>
              </a:rPr>
              <a:t>We asked students which subjects they would choose to study, given the option. The table above shows the breakdown by gender. Nearly all students (96%) would choose to study at least one of these subjects. </a:t>
            </a: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r>
              <a:rPr lang="en-GB" sz="1200">
                <a:solidFill>
                  <a:srgbClr val="000000"/>
                </a:solidFill>
              </a:rPr>
              <a:t>The breakdown shows that some subjects continue to be gendered, even among this relatively highly STEM engaged group of students. Computing is far more popular among male students (59% compared to 34%), while biology is more popular among female students (46% vs 31%).</a:t>
            </a:r>
          </a:p>
          <a:p>
            <a:pPr defTabSz="417925">
              <a:defRPr/>
            </a:pPr>
            <a:endParaRPr lang="en-GB" sz="1200">
              <a:solidFill>
                <a:srgbClr val="000000"/>
              </a:solidFill>
            </a:endParaRPr>
          </a:p>
          <a:p>
            <a:pPr defTabSz="417925">
              <a:defRPr/>
            </a:pPr>
            <a:r>
              <a:rPr lang="en-GB" sz="1200">
                <a:solidFill>
                  <a:srgbClr val="000000"/>
                </a:solidFill>
              </a:rPr>
              <a:t>This pattern is reflected in the wider population of students in England and Wales. In 2020/21, only 21% of all entrants to computing GCSEs were female, while female students made up over 60% of those choosing biology at A-level.</a:t>
            </a:r>
            <a:r>
              <a:rPr lang="en-GB" sz="1200" baseline="30000">
                <a:solidFill>
                  <a:srgbClr val="000000"/>
                </a:solidFill>
              </a:rPr>
              <a:t>2</a:t>
            </a:r>
          </a:p>
        </p:txBody>
      </p:sp>
      <p:graphicFrame>
        <p:nvGraphicFramePr>
          <p:cNvPr id="6" name="Table 8">
            <a:extLst>
              <a:ext uri="{FF2B5EF4-FFF2-40B4-BE49-F238E27FC236}">
                <a16:creationId xmlns:a16="http://schemas.microsoft.com/office/drawing/2014/main" id="{E580F2EF-34B8-0E32-16A9-18F58DBC30CB}"/>
              </a:ext>
            </a:extLst>
          </p:cNvPr>
          <p:cNvGraphicFramePr>
            <a:graphicFrameLocks noGrp="1"/>
          </p:cNvGraphicFramePr>
          <p:nvPr>
            <p:extLst>
              <p:ext uri="{D42A27DB-BD31-4B8C-83A1-F6EECF244321}">
                <p14:modId xmlns:p14="http://schemas.microsoft.com/office/powerpoint/2010/main" val="3473790708"/>
              </p:ext>
            </p:extLst>
          </p:nvPr>
        </p:nvGraphicFramePr>
        <p:xfrm>
          <a:off x="3317240" y="2447752"/>
          <a:ext cx="3132000" cy="2480575"/>
        </p:xfrm>
        <a:graphic>
          <a:graphicData uri="http://schemas.openxmlformats.org/drawingml/2006/table">
            <a:tbl>
              <a:tblPr firstRow="1" bandRow="1">
                <a:tableStyleId>{93296810-A885-4BE3-A3E7-6D5BEEA58F35}</a:tableStyleId>
              </a:tblPr>
              <a:tblGrid>
                <a:gridCol w="1531711">
                  <a:extLst>
                    <a:ext uri="{9D8B030D-6E8A-4147-A177-3AD203B41FA5}">
                      <a16:colId xmlns:a16="http://schemas.microsoft.com/office/drawing/2014/main" val="1449127849"/>
                    </a:ext>
                  </a:extLst>
                </a:gridCol>
                <a:gridCol w="1600289">
                  <a:extLst>
                    <a:ext uri="{9D8B030D-6E8A-4147-A177-3AD203B41FA5}">
                      <a16:colId xmlns:a16="http://schemas.microsoft.com/office/drawing/2014/main" val="3852049425"/>
                    </a:ext>
                  </a:extLst>
                </a:gridCol>
              </a:tblGrid>
              <a:tr h="331735">
                <a:tc>
                  <a:txBody>
                    <a:bodyPr/>
                    <a:lstStyle/>
                    <a:p>
                      <a:r>
                        <a:rPr lang="en-GB" sz="1200"/>
                        <a:t>Female students</a:t>
                      </a:r>
                    </a:p>
                  </a:txBody>
                  <a:tcPr/>
                </a:tc>
                <a:tc>
                  <a:txBody>
                    <a:bodyPr/>
                    <a:lstStyle/>
                    <a:p>
                      <a:r>
                        <a:rPr lang="en-GB" sz="1200"/>
                        <a:t>Male students</a:t>
                      </a:r>
                    </a:p>
                  </a:txBody>
                  <a:tcPr/>
                </a:tc>
                <a:extLst>
                  <a:ext uri="{0D108BD9-81ED-4DB2-BD59-A6C34878D82A}">
                    <a16:rowId xmlns:a16="http://schemas.microsoft.com/office/drawing/2014/main" val="3893708767"/>
                  </a:ext>
                </a:extLst>
              </a:tr>
              <a:tr h="0">
                <a:tc>
                  <a:txBody>
                    <a:bodyPr/>
                    <a:lstStyle/>
                    <a:p>
                      <a:r>
                        <a:rPr lang="en-GB" sz="1100"/>
                        <a:t>1. Design &amp; Technology (56%)</a:t>
                      </a:r>
                    </a:p>
                  </a:txBody>
                  <a:tcPr/>
                </a:tc>
                <a:tc>
                  <a:txBody>
                    <a:bodyPr/>
                    <a:lstStyle/>
                    <a:p>
                      <a:r>
                        <a:rPr lang="en-GB" sz="1100"/>
                        <a:t>1. Computing (59%)</a:t>
                      </a:r>
                    </a:p>
                  </a:txBody>
                  <a:tcPr/>
                </a:tc>
                <a:extLst>
                  <a:ext uri="{0D108BD9-81ED-4DB2-BD59-A6C34878D82A}">
                    <a16:rowId xmlns:a16="http://schemas.microsoft.com/office/drawing/2014/main" val="3044195127"/>
                  </a:ext>
                </a:extLst>
              </a:tr>
              <a:tr h="0">
                <a:tc>
                  <a:txBody>
                    <a:bodyPr/>
                    <a:lstStyle/>
                    <a:p>
                      <a:r>
                        <a:rPr lang="en-GB" sz="1100"/>
                        <a:t>2. Biology (46%)</a:t>
                      </a:r>
                    </a:p>
                  </a:txBody>
                  <a:tcPr/>
                </a:tc>
                <a:tc>
                  <a:txBody>
                    <a:bodyPr/>
                    <a:lstStyle/>
                    <a:p>
                      <a:r>
                        <a:rPr lang="en-GB" sz="1100"/>
                        <a:t>2. Maths (54%)</a:t>
                      </a:r>
                    </a:p>
                  </a:txBody>
                  <a:tcPr/>
                </a:tc>
                <a:extLst>
                  <a:ext uri="{0D108BD9-81ED-4DB2-BD59-A6C34878D82A}">
                    <a16:rowId xmlns:a16="http://schemas.microsoft.com/office/drawing/2014/main" val="1956268713"/>
                  </a:ext>
                </a:extLst>
              </a:tr>
              <a:tr h="0">
                <a:tc>
                  <a:txBody>
                    <a:bodyPr/>
                    <a:lstStyle/>
                    <a:p>
                      <a:r>
                        <a:rPr lang="en-GB" sz="1100"/>
                        <a:t>3. Maths (45%)</a:t>
                      </a:r>
                    </a:p>
                  </a:txBody>
                  <a:tcPr/>
                </a:tc>
                <a:tc>
                  <a:txBody>
                    <a:bodyPr/>
                    <a:lstStyle/>
                    <a:p>
                      <a:r>
                        <a:rPr lang="en-GB" sz="1100"/>
                        <a:t>3. Design &amp; Technology (50%)</a:t>
                      </a:r>
                    </a:p>
                  </a:txBody>
                  <a:tcPr/>
                </a:tc>
                <a:extLst>
                  <a:ext uri="{0D108BD9-81ED-4DB2-BD59-A6C34878D82A}">
                    <a16:rowId xmlns:a16="http://schemas.microsoft.com/office/drawing/2014/main" val="4278130995"/>
                  </a:ext>
                </a:extLst>
              </a:tr>
              <a:tr h="0">
                <a:tc>
                  <a:txBody>
                    <a:bodyPr/>
                    <a:lstStyle/>
                    <a:p>
                      <a:r>
                        <a:rPr lang="en-GB" sz="1100"/>
                        <a:t>4. Chemistry (41%)</a:t>
                      </a:r>
                    </a:p>
                  </a:txBody>
                  <a:tcPr/>
                </a:tc>
                <a:tc>
                  <a:txBody>
                    <a:bodyPr/>
                    <a:lstStyle/>
                    <a:p>
                      <a:r>
                        <a:rPr lang="en-GB" sz="1100"/>
                        <a:t>4. Physics (42%)</a:t>
                      </a:r>
                    </a:p>
                  </a:txBody>
                  <a:tcPr/>
                </a:tc>
                <a:extLst>
                  <a:ext uri="{0D108BD9-81ED-4DB2-BD59-A6C34878D82A}">
                    <a16:rowId xmlns:a16="http://schemas.microsoft.com/office/drawing/2014/main" val="1017344560"/>
                  </a:ext>
                </a:extLst>
              </a:tr>
              <a:tr h="0">
                <a:tc>
                  <a:txBody>
                    <a:bodyPr/>
                    <a:lstStyle/>
                    <a:p>
                      <a:r>
                        <a:rPr lang="en-GB" sz="1100"/>
                        <a:t>5. Computing (34%)</a:t>
                      </a:r>
                    </a:p>
                  </a:txBody>
                  <a:tcPr/>
                </a:tc>
                <a:tc>
                  <a:txBody>
                    <a:bodyPr/>
                    <a:lstStyle/>
                    <a:p>
                      <a:r>
                        <a:rPr lang="en-GB" sz="1100"/>
                        <a:t>5. Chemistry (37%)</a:t>
                      </a:r>
                    </a:p>
                  </a:txBody>
                  <a:tcPr/>
                </a:tc>
                <a:extLst>
                  <a:ext uri="{0D108BD9-81ED-4DB2-BD59-A6C34878D82A}">
                    <a16:rowId xmlns:a16="http://schemas.microsoft.com/office/drawing/2014/main" val="1893201923"/>
                  </a:ext>
                </a:extLst>
              </a:tr>
              <a:tr h="0">
                <a:tc>
                  <a:txBody>
                    <a:bodyPr/>
                    <a:lstStyle/>
                    <a:p>
                      <a:r>
                        <a:rPr lang="en-GB" sz="1100"/>
                        <a:t>6. Physics (30%)</a:t>
                      </a:r>
                    </a:p>
                  </a:txBody>
                  <a:tcPr/>
                </a:tc>
                <a:tc>
                  <a:txBody>
                    <a:bodyPr/>
                    <a:lstStyle/>
                    <a:p>
                      <a:r>
                        <a:rPr lang="en-GB" sz="1100"/>
                        <a:t>6. Biology (31%)</a:t>
                      </a:r>
                    </a:p>
                  </a:txBody>
                  <a:tcPr/>
                </a:tc>
                <a:extLst>
                  <a:ext uri="{0D108BD9-81ED-4DB2-BD59-A6C34878D82A}">
                    <a16:rowId xmlns:a16="http://schemas.microsoft.com/office/drawing/2014/main" val="4181042315"/>
                  </a:ext>
                </a:extLst>
              </a:tr>
              <a:tr h="0">
                <a:tc>
                  <a:txBody>
                    <a:bodyPr/>
                    <a:lstStyle/>
                    <a:p>
                      <a:r>
                        <a:rPr lang="en-GB" sz="1100"/>
                        <a:t>7. None of these (6%)</a:t>
                      </a:r>
                    </a:p>
                  </a:txBody>
                  <a:tcPr/>
                </a:tc>
                <a:tc>
                  <a:txBody>
                    <a:bodyPr/>
                    <a:lstStyle/>
                    <a:p>
                      <a:r>
                        <a:rPr lang="en-GB" sz="1100"/>
                        <a:t>7. None of these (3%)</a:t>
                      </a:r>
                    </a:p>
                  </a:txBody>
                  <a:tcPr/>
                </a:tc>
                <a:extLst>
                  <a:ext uri="{0D108BD9-81ED-4DB2-BD59-A6C34878D82A}">
                    <a16:rowId xmlns:a16="http://schemas.microsoft.com/office/drawing/2014/main" val="2289671636"/>
                  </a:ext>
                </a:extLst>
              </a:tr>
            </a:tbl>
          </a:graphicData>
        </a:graphic>
      </p:graphicFrame>
      <p:sp>
        <p:nvSpPr>
          <p:cNvPr id="7" name="TextBox 6">
            <a:extLst>
              <a:ext uri="{FF2B5EF4-FFF2-40B4-BE49-F238E27FC236}">
                <a16:creationId xmlns:a16="http://schemas.microsoft.com/office/drawing/2014/main" id="{8F6C3599-DA00-DEA2-C482-C5231FF96CF9}"/>
              </a:ext>
            </a:extLst>
          </p:cNvPr>
          <p:cNvSpPr txBox="1"/>
          <p:nvPr/>
        </p:nvSpPr>
        <p:spPr>
          <a:xfrm>
            <a:off x="3215640" y="8295936"/>
            <a:ext cx="3642360" cy="1015663"/>
          </a:xfrm>
          <a:prstGeom prst="rect">
            <a:avLst/>
          </a:prstGeom>
          <a:noFill/>
        </p:spPr>
        <p:txBody>
          <a:bodyPr wrap="square" rtlCol="0">
            <a:spAutoFit/>
          </a:bodyPr>
          <a:lstStyle/>
          <a:p>
            <a:pPr marL="228600" indent="-228600">
              <a:buAutoNum type="arabicPeriod"/>
            </a:pPr>
            <a:r>
              <a:rPr lang="en-GB" sz="1000"/>
              <a:t>EngineeringUK. (2022). </a:t>
            </a:r>
            <a:r>
              <a:rPr lang="en-GB" sz="1000" i="1"/>
              <a:t>Engineering Brand Monitor</a:t>
            </a:r>
            <a:r>
              <a:rPr lang="en-GB" sz="1000"/>
              <a:t>. </a:t>
            </a:r>
            <a:r>
              <a:rPr lang="en-GB" sz="1000">
                <a:hlinkClick r:id="rId4"/>
              </a:rPr>
              <a:t>euk2708-parents-report-fv.pdf (engineeringuk.com)</a:t>
            </a:r>
            <a:endParaRPr lang="en-GB" sz="1000"/>
          </a:p>
          <a:p>
            <a:pPr marL="228600" indent="-228600">
              <a:buAutoNum type="arabicPeriod"/>
            </a:pPr>
            <a:r>
              <a:rPr lang="en-GB" sz="1000"/>
              <a:t>EngineeringUK. (2022). </a:t>
            </a:r>
            <a:r>
              <a:rPr lang="en-GB" sz="1000" i="1"/>
              <a:t>Secondary Education Excel Resource.</a:t>
            </a:r>
            <a:r>
              <a:rPr lang="en-GB" sz="1000"/>
              <a:t> </a:t>
            </a:r>
            <a:r>
              <a:rPr lang="en-GB" sz="1000">
                <a:hlinkClick r:id="rId5"/>
              </a:rPr>
              <a:t>https://www.engineeringuk.com/research-policy/educational-pathways-into-engineering/secondary-pathways-into-engineering/</a:t>
            </a:r>
            <a:r>
              <a:rPr lang="en-GB" sz="1000"/>
              <a:t> </a:t>
            </a:r>
          </a:p>
        </p:txBody>
      </p:sp>
      <p:sp>
        <p:nvSpPr>
          <p:cNvPr id="8" name="TextBox 7">
            <a:extLst>
              <a:ext uri="{FF2B5EF4-FFF2-40B4-BE49-F238E27FC236}">
                <a16:creationId xmlns:a16="http://schemas.microsoft.com/office/drawing/2014/main" id="{77827F82-067C-4805-EEB3-C1FD928A8FEA}"/>
              </a:ext>
            </a:extLst>
          </p:cNvPr>
          <p:cNvSpPr txBox="1"/>
          <p:nvPr/>
        </p:nvSpPr>
        <p:spPr>
          <a:xfrm>
            <a:off x="6163876" y="9287271"/>
            <a:ext cx="465447" cy="307777"/>
          </a:xfrm>
          <a:prstGeom prst="rect">
            <a:avLst/>
          </a:prstGeom>
          <a:noFill/>
        </p:spPr>
        <p:txBody>
          <a:bodyPr wrap="square" rtlCol="0">
            <a:spAutoFit/>
          </a:bodyPr>
          <a:lstStyle/>
          <a:p>
            <a:fld id="{D232A817-58A1-489D-9C77-F8DACB3E566B}" type="slidenum">
              <a:rPr lang="en-GB" sz="1400" smtClean="0"/>
              <a:t>13</a:t>
            </a:fld>
            <a:endParaRPr lang="en-GB" sz="1400"/>
          </a:p>
        </p:txBody>
      </p:sp>
    </p:spTree>
    <p:extLst>
      <p:ext uri="{BB962C8B-B14F-4D97-AF65-F5344CB8AC3E}">
        <p14:creationId xmlns:p14="http://schemas.microsoft.com/office/powerpoint/2010/main" val="1999915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9000" y="1221364"/>
            <a:ext cx="5760000" cy="576263"/>
          </a:xfrm>
          <a:prstGeom prst="rect">
            <a:avLst/>
          </a:prstGeom>
        </p:spPr>
        <p:txBody>
          <a:bodyPr/>
          <a:lstStyle/>
          <a:p>
            <a:pPr marL="0" indent="0">
              <a:buNone/>
            </a:pPr>
            <a:r>
              <a:rPr lang="en-GB" sz="1400" b="1"/>
              <a:t>Teachers play an essential role in advising and supporting students in their career choices. They need to understand STEM careers and feel confident to provide STEM careers advice to help increase the numbers of students pursuing STEM.</a:t>
            </a:r>
          </a:p>
        </p:txBody>
      </p:sp>
      <p:pic>
        <p:nvPicPr>
          <p:cNvPr id="7" name="Picture 6" descr="A picture containing text, clipart&#10;&#10;Description automatically generated">
            <a:extLst>
              <a:ext uri="{FF2B5EF4-FFF2-40B4-BE49-F238E27FC236}">
                <a16:creationId xmlns:a16="http://schemas.microsoft.com/office/drawing/2014/main" id="{08B939E2-34BE-81EA-3076-DE4EA24E8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9" name="Title 1">
            <a:extLst>
              <a:ext uri="{FF2B5EF4-FFF2-40B4-BE49-F238E27FC236}">
                <a16:creationId xmlns:a16="http://schemas.microsoft.com/office/drawing/2014/main" id="{3FC08526-9139-D970-DFAD-B2FC264639E4}"/>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a:solidFill>
                  <a:schemeClr val="bg1"/>
                </a:solidFill>
              </a:rPr>
              <a:t>Informing teachers about STEM careers</a:t>
            </a:r>
          </a:p>
        </p:txBody>
      </p:sp>
      <p:sp>
        <p:nvSpPr>
          <p:cNvPr id="2" name="TextBox 1">
            <a:extLst>
              <a:ext uri="{FF2B5EF4-FFF2-40B4-BE49-F238E27FC236}">
                <a16:creationId xmlns:a16="http://schemas.microsoft.com/office/drawing/2014/main" id="{51E4324A-180E-611C-2432-17156E2E4C14}"/>
              </a:ext>
            </a:extLst>
          </p:cNvPr>
          <p:cNvSpPr txBox="1"/>
          <p:nvPr/>
        </p:nvSpPr>
        <p:spPr>
          <a:xfrm>
            <a:off x="591492" y="2139042"/>
            <a:ext cx="5717508" cy="1692771"/>
          </a:xfrm>
          <a:prstGeom prst="rect">
            <a:avLst/>
          </a:prstGeom>
          <a:noFill/>
          <a:ln w="38100">
            <a:noFill/>
          </a:ln>
        </p:spPr>
        <p:txBody>
          <a:bodyPr wrap="square" numCol="2" spcCol="360000" rtlCol="0">
            <a:spAutoFit/>
          </a:bodyPr>
          <a:lstStyle/>
          <a:p>
            <a:r>
              <a:rPr lang="en-GB" sz="2400" b="1" dirty="0">
                <a:solidFill>
                  <a:schemeClr val="accent6">
                    <a:lumMod val="75000"/>
                  </a:schemeClr>
                </a:solidFill>
                <a:latin typeface="+mj-lt"/>
                <a:ea typeface="Calibri" panose="020F0502020204030204" pitchFamily="34" charset="0"/>
                <a:cs typeface="Times New Roman" panose="02020603050405020304" pitchFamily="18" charset="0"/>
              </a:rPr>
              <a:t>54% </a:t>
            </a:r>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of teachers said they are more likely to suggest a career in engineering to students after attending the Fair.</a:t>
            </a:r>
          </a:p>
          <a:p>
            <a:endParaRPr lang="en-GB" sz="1600" b="1" dirty="0">
              <a:solidFill>
                <a:schemeClr val="accent6">
                  <a:lumMod val="75000"/>
                </a:schemeClr>
              </a:solidFill>
              <a:latin typeface="+mj-lt"/>
              <a:ea typeface="Calibri" panose="020F0502020204030204" pitchFamily="34" charset="0"/>
              <a:cs typeface="Times New Roman" panose="02020603050405020304" pitchFamily="18" charset="0"/>
            </a:endParaRPr>
          </a:p>
          <a:p>
            <a:endParaRPr lang="en-GB" sz="1600" b="1" dirty="0">
              <a:solidFill>
                <a:schemeClr val="accent6">
                  <a:lumMod val="75000"/>
                </a:schemeClr>
              </a:solidFill>
              <a:latin typeface="+mj-lt"/>
              <a:ea typeface="Calibri" panose="020F0502020204030204" pitchFamily="34" charset="0"/>
              <a:cs typeface="Times New Roman" panose="02020603050405020304" pitchFamily="18" charset="0"/>
            </a:endParaRPr>
          </a:p>
          <a:p>
            <a:endParaRPr lang="en-GB" sz="1600" b="1" dirty="0">
              <a:solidFill>
                <a:schemeClr val="accent6">
                  <a:lumMod val="75000"/>
                </a:schemeClr>
              </a:solidFill>
              <a:latin typeface="+mj-l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82A2651-8075-9BAE-38F1-1120E59373A8}"/>
              </a:ext>
            </a:extLst>
          </p:cNvPr>
          <p:cNvSpPr txBox="1"/>
          <p:nvPr/>
        </p:nvSpPr>
        <p:spPr>
          <a:xfrm>
            <a:off x="549000" y="3710798"/>
            <a:ext cx="5760000" cy="7663636"/>
          </a:xfrm>
          <a:prstGeom prst="rect">
            <a:avLst/>
          </a:prstGeom>
          <a:noFill/>
        </p:spPr>
        <p:txBody>
          <a:bodyPr wrap="square" numCol="2" spcCol="360000">
            <a:spAutoFit/>
          </a:bodyPr>
          <a:lstStyle/>
          <a:p>
            <a:pPr defTabSz="417925">
              <a:defRPr/>
            </a:pPr>
            <a:r>
              <a:rPr lang="en-GB" sz="1200">
                <a:solidFill>
                  <a:srgbClr val="000000"/>
                </a:solidFill>
              </a:rPr>
              <a:t>Over three-quarters of teachers </a:t>
            </a:r>
            <a:br>
              <a:rPr lang="en-GB" sz="1200">
                <a:solidFill>
                  <a:srgbClr val="000000"/>
                </a:solidFill>
              </a:rPr>
            </a:br>
            <a:r>
              <a:rPr lang="en-GB" sz="1200">
                <a:solidFill>
                  <a:srgbClr val="000000"/>
                </a:solidFill>
              </a:rPr>
              <a:t>(76%) agreed that their school supports students to develop the skills they would need to pursue engineering. Only 17% strongly agreed, however, which suggests that many feel there is room to do more.</a:t>
            </a:r>
          </a:p>
          <a:p>
            <a:pPr defTabSz="417925">
              <a:defRPr/>
            </a:pPr>
            <a:endParaRPr lang="en-GB" sz="1200">
              <a:solidFill>
                <a:srgbClr val="000000"/>
              </a:solidFill>
            </a:endParaRPr>
          </a:p>
          <a:p>
            <a:pPr defTabSz="417925">
              <a:defRPr/>
            </a:pPr>
            <a:r>
              <a:rPr lang="en-GB" sz="1200">
                <a:solidFill>
                  <a:srgbClr val="000000"/>
                </a:solidFill>
              </a:rPr>
              <a:t>Most teachers said they knew about what STEM careers involve: 87% said they knew about what scientists do in their jobs, 82% knew about what engineers do and 76% knew about what people working in technology do. This pattern was similar across EDI and non-EDI schools.</a:t>
            </a:r>
          </a:p>
          <a:p>
            <a:pPr defTabSz="417925">
              <a:defRPr/>
            </a:pPr>
            <a:endParaRPr lang="en-GB" sz="1200">
              <a:solidFill>
                <a:srgbClr val="000000"/>
              </a:solidFill>
            </a:endParaRPr>
          </a:p>
          <a:p>
            <a:pPr defTabSz="417925">
              <a:defRPr/>
            </a:pPr>
            <a:r>
              <a:rPr lang="en-GB" sz="1200">
                <a:solidFill>
                  <a:srgbClr val="000000"/>
                </a:solidFill>
              </a:rPr>
              <a:t>Teachers also agreed that they knew about what subjects students would need to pursue a career in science (84% agreed) and in engineering (82% agreed).</a:t>
            </a:r>
          </a:p>
          <a:p>
            <a:pPr defTabSz="417925">
              <a:defRPr/>
            </a:pPr>
            <a:endParaRPr lang="en-GB" sz="1200">
              <a:solidFill>
                <a:srgbClr val="000000"/>
              </a:solidFill>
            </a:endParaRPr>
          </a:p>
          <a:p>
            <a:pPr defTabSz="417925">
              <a:defRPr/>
            </a:pPr>
            <a:r>
              <a:rPr lang="en-GB" sz="1200">
                <a:solidFill>
                  <a:srgbClr val="000000"/>
                </a:solidFill>
              </a:rPr>
              <a:t>The majority of teachers feel confident giving advice around STEM careers, but there is less confidence around engineering and technology careers compared with science careers. </a:t>
            </a: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r>
              <a:rPr lang="en-GB" sz="1200">
                <a:solidFill>
                  <a:srgbClr val="000000"/>
                </a:solidFill>
              </a:rPr>
              <a:t>Around 44% of teachers said they felt more confident giving engineering advice after having attended the Big Bang Fair.</a:t>
            </a:r>
          </a:p>
          <a:p>
            <a:pPr defTabSz="417925">
              <a:defRPr/>
            </a:pPr>
            <a:endParaRPr lang="en-GB" sz="1200">
              <a:solidFill>
                <a:srgbClr val="000000"/>
              </a:solidFill>
            </a:endParaRPr>
          </a:p>
          <a:p>
            <a:pPr defTabSz="417925">
              <a:defRPr/>
            </a:pPr>
            <a:r>
              <a:rPr lang="en-GB" sz="1200">
                <a:solidFill>
                  <a:srgbClr val="000000"/>
                </a:solidFill>
              </a:rPr>
              <a:t>Among teachers who said they had a responsibility for providing careers advice in their school, 86% said that they had suggested to a student that they consider a career in engineering in the last couple of years. However, this was slightly higher among non-EDI schools compared to EDI schools (90% vs 82%).</a:t>
            </a:r>
          </a:p>
          <a:p>
            <a:pPr defTabSz="417925">
              <a:defRPr/>
            </a:pPr>
            <a:endParaRPr lang="en-GB" sz="1200">
              <a:solidFill>
                <a:srgbClr val="000000"/>
              </a:solidFill>
            </a:endParaRPr>
          </a:p>
          <a:p>
            <a:pPr defTabSz="417925">
              <a:defRPr/>
            </a:pPr>
            <a:r>
              <a:rPr lang="en-GB" sz="1200">
                <a:solidFill>
                  <a:srgbClr val="000000"/>
                </a:solidFill>
              </a:rPr>
              <a:t>Over half of the teachers who said they had careers advice responsibilities said they were more likely to suggest an engineering career to students after having attended the Fair.</a:t>
            </a: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p:txBody>
      </p:sp>
      <p:grpSp>
        <p:nvGrpSpPr>
          <p:cNvPr id="10" name="Group 9">
            <a:extLst>
              <a:ext uri="{FF2B5EF4-FFF2-40B4-BE49-F238E27FC236}">
                <a16:creationId xmlns:a16="http://schemas.microsoft.com/office/drawing/2014/main" id="{5656DD55-458F-83E8-5F55-1952158B2D8F}"/>
              </a:ext>
            </a:extLst>
          </p:cNvPr>
          <p:cNvGrpSpPr/>
          <p:nvPr/>
        </p:nvGrpSpPr>
        <p:grpSpPr>
          <a:xfrm>
            <a:off x="3311500" y="2332082"/>
            <a:ext cx="3183790" cy="2422798"/>
            <a:chOff x="3589020" y="2234782"/>
            <a:chExt cx="3183790" cy="2245778"/>
          </a:xfrm>
        </p:grpSpPr>
        <p:graphicFrame>
          <p:nvGraphicFramePr>
            <p:cNvPr id="5" name="Chart 4">
              <a:extLst>
                <a:ext uri="{FF2B5EF4-FFF2-40B4-BE49-F238E27FC236}">
                  <a16:creationId xmlns:a16="http://schemas.microsoft.com/office/drawing/2014/main" id="{21EF1D92-063A-425A-18E0-24D3E36CCD89}"/>
                </a:ext>
              </a:extLst>
            </p:cNvPr>
            <p:cNvGraphicFramePr>
              <a:graphicFrameLocks/>
            </p:cNvGraphicFramePr>
            <p:nvPr>
              <p:extLst>
                <p:ext uri="{D42A27DB-BD31-4B8C-83A1-F6EECF244321}">
                  <p14:modId xmlns:p14="http://schemas.microsoft.com/office/powerpoint/2010/main" val="3304363385"/>
                </p:ext>
              </p:extLst>
            </p:nvPr>
          </p:nvGraphicFramePr>
          <p:xfrm>
            <a:off x="3589020" y="2682240"/>
            <a:ext cx="3183790" cy="179832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70745728-0C09-414A-5481-D10015489AE9}"/>
                </a:ext>
              </a:extLst>
            </p:cNvPr>
            <p:cNvSpPr txBox="1"/>
            <p:nvPr/>
          </p:nvSpPr>
          <p:spPr>
            <a:xfrm>
              <a:off x="3693029" y="2234782"/>
              <a:ext cx="2975771" cy="738664"/>
            </a:xfrm>
            <a:prstGeom prst="rect">
              <a:avLst/>
            </a:prstGeom>
            <a:noFill/>
          </p:spPr>
          <p:txBody>
            <a:bodyPr wrap="square" rtlCol="0">
              <a:spAutoFit/>
            </a:bodyPr>
            <a:lstStyle/>
            <a:p>
              <a:pPr algn="ctr"/>
              <a:r>
                <a:rPr lang="en-GB" sz="1200" i="1"/>
                <a:t>How confident do you feel giving</a:t>
              </a:r>
              <a:r>
                <a:rPr lang="en-GB" sz="1200" i="1" baseline="0"/>
                <a:t> advice about careers in the following areas? </a:t>
              </a:r>
              <a:r>
                <a:rPr lang="en-GB" sz="1200" i="1"/>
                <a:t> </a:t>
              </a:r>
            </a:p>
            <a:p>
              <a:pPr algn="ctr"/>
              <a:endParaRPr lang="en-GB"/>
            </a:p>
          </p:txBody>
        </p:sp>
      </p:grpSp>
      <p:sp>
        <p:nvSpPr>
          <p:cNvPr id="6" name="TextBox 5">
            <a:extLst>
              <a:ext uri="{FF2B5EF4-FFF2-40B4-BE49-F238E27FC236}">
                <a16:creationId xmlns:a16="http://schemas.microsoft.com/office/drawing/2014/main" id="{FA0AA72E-4C1D-54BE-B8CB-E0E809F77E52}"/>
              </a:ext>
            </a:extLst>
          </p:cNvPr>
          <p:cNvSpPr txBox="1"/>
          <p:nvPr/>
        </p:nvSpPr>
        <p:spPr>
          <a:xfrm>
            <a:off x="6163876" y="9287271"/>
            <a:ext cx="465447" cy="307777"/>
          </a:xfrm>
          <a:prstGeom prst="rect">
            <a:avLst/>
          </a:prstGeom>
          <a:noFill/>
        </p:spPr>
        <p:txBody>
          <a:bodyPr wrap="square" rtlCol="0">
            <a:spAutoFit/>
          </a:bodyPr>
          <a:lstStyle/>
          <a:p>
            <a:fld id="{D232A817-58A1-489D-9C77-F8DACB3E566B}" type="slidenum">
              <a:rPr lang="en-GB" sz="1400" smtClean="0"/>
              <a:t>14</a:t>
            </a:fld>
            <a:endParaRPr lang="en-GB" sz="1400"/>
          </a:p>
        </p:txBody>
      </p:sp>
    </p:spTree>
    <p:extLst>
      <p:ext uri="{BB962C8B-B14F-4D97-AF65-F5344CB8AC3E}">
        <p14:creationId xmlns:p14="http://schemas.microsoft.com/office/powerpoint/2010/main" val="1706153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9000" y="1414613"/>
            <a:ext cx="5760000" cy="1096504"/>
          </a:xfrm>
          <a:prstGeom prst="rect">
            <a:avLst/>
          </a:prstGeom>
        </p:spPr>
        <p:txBody>
          <a:bodyPr/>
          <a:lstStyle/>
          <a:p>
            <a:pPr marL="0" indent="0">
              <a:lnSpc>
                <a:spcPct val="100000"/>
              </a:lnSpc>
              <a:spcBef>
                <a:spcPts val="0"/>
              </a:spcBef>
              <a:buNone/>
              <a:defRPr/>
            </a:pPr>
            <a:r>
              <a:rPr lang="en-GB" sz="1400" b="1">
                <a:solidFill>
                  <a:srgbClr val="000000"/>
                </a:solidFill>
              </a:rPr>
              <a:t>The Fair aims to inspire students towards further STEM study and careers. In the short-term, however, inspiring students may be more likely to affect their immediate interest in STEM activities. We asked students whether the Fair made them want to do more activities in science, technology, engineering and maths. </a:t>
            </a:r>
          </a:p>
        </p:txBody>
      </p:sp>
      <p:pic>
        <p:nvPicPr>
          <p:cNvPr id="4" name="Picture 3" descr="A picture containing text, clipart&#10;&#10;Description automatically generated">
            <a:extLst>
              <a:ext uri="{FF2B5EF4-FFF2-40B4-BE49-F238E27FC236}">
                <a16:creationId xmlns:a16="http://schemas.microsoft.com/office/drawing/2014/main" id="{C8CBDAFB-02BD-F980-B20E-44C4CB25B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5" name="Title 1">
            <a:extLst>
              <a:ext uri="{FF2B5EF4-FFF2-40B4-BE49-F238E27FC236}">
                <a16:creationId xmlns:a16="http://schemas.microsoft.com/office/drawing/2014/main" id="{F881F0CD-8EAA-085E-756A-A9074335E103}"/>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a:solidFill>
                  <a:schemeClr val="bg1"/>
                </a:solidFill>
              </a:rPr>
              <a:t>Inspiring students</a:t>
            </a:r>
          </a:p>
        </p:txBody>
      </p:sp>
      <p:sp>
        <p:nvSpPr>
          <p:cNvPr id="2" name="TextBox 1">
            <a:extLst>
              <a:ext uri="{FF2B5EF4-FFF2-40B4-BE49-F238E27FC236}">
                <a16:creationId xmlns:a16="http://schemas.microsoft.com/office/drawing/2014/main" id="{7A002A4E-4475-7C85-374B-F4C698151394}"/>
              </a:ext>
            </a:extLst>
          </p:cNvPr>
          <p:cNvSpPr txBox="1"/>
          <p:nvPr/>
        </p:nvSpPr>
        <p:spPr>
          <a:xfrm>
            <a:off x="573446" y="2698421"/>
            <a:ext cx="2642194" cy="1508105"/>
          </a:xfrm>
          <a:prstGeom prst="rect">
            <a:avLst/>
          </a:prstGeom>
          <a:noFill/>
          <a:ln w="38100">
            <a:noFill/>
          </a:ln>
        </p:spPr>
        <p:txBody>
          <a:bodyPr wrap="square" numCol="1" spcCol="360000" rtlCol="0">
            <a:spAutoFit/>
          </a:bodyPr>
          <a:lstStyle/>
          <a:p>
            <a:r>
              <a:rPr lang="en-GB" sz="2800" b="1" dirty="0">
                <a:solidFill>
                  <a:schemeClr val="accent6">
                    <a:lumMod val="75000"/>
                  </a:schemeClr>
                </a:solidFill>
                <a:latin typeface="+mj-lt"/>
                <a:ea typeface="Calibri" panose="020F0502020204030204" pitchFamily="34" charset="0"/>
                <a:cs typeface="Times New Roman" panose="02020603050405020304" pitchFamily="18" charset="0"/>
              </a:rPr>
              <a:t>75%</a:t>
            </a:r>
            <a:r>
              <a:rPr lang="en-GB" b="1" dirty="0">
                <a:solidFill>
                  <a:schemeClr val="accent6">
                    <a:lumMod val="75000"/>
                  </a:schemeClr>
                </a:solidFill>
                <a:latin typeface="+mj-lt"/>
                <a:ea typeface="Calibri" panose="020F0502020204030204" pitchFamily="34" charset="0"/>
                <a:cs typeface="Times New Roman" panose="02020603050405020304" pitchFamily="18" charset="0"/>
              </a:rPr>
              <a:t> of </a:t>
            </a:r>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young people agreed that the Fair had made them want to do more STEM activities.</a:t>
            </a:r>
          </a:p>
          <a:p>
            <a:endParaRPr lang="en-GB" sz="1600" b="1" dirty="0">
              <a:solidFill>
                <a:schemeClr val="accent6">
                  <a:lumMod val="75000"/>
                </a:schemeClr>
              </a:solidFill>
              <a:latin typeface="+mj-l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2EEFAA33-E8A9-0E93-692F-690AFF3EED78}"/>
              </a:ext>
            </a:extLst>
          </p:cNvPr>
          <p:cNvSpPr txBox="1"/>
          <p:nvPr/>
        </p:nvSpPr>
        <p:spPr>
          <a:xfrm>
            <a:off x="524554" y="4206526"/>
            <a:ext cx="5760000" cy="5632311"/>
          </a:xfrm>
          <a:prstGeom prst="rect">
            <a:avLst/>
          </a:prstGeom>
          <a:noFill/>
        </p:spPr>
        <p:txBody>
          <a:bodyPr wrap="square" numCol="2" spcCol="360000">
            <a:spAutoFit/>
          </a:bodyPr>
          <a:lstStyle/>
          <a:p>
            <a:pPr defTabSz="417925">
              <a:defRPr/>
            </a:pPr>
            <a:r>
              <a:rPr lang="en-GB" sz="1200">
                <a:solidFill>
                  <a:srgbClr val="000000"/>
                </a:solidFill>
              </a:rPr>
              <a:t>A logistic regression showed that when holding all other variables constant, knowing someone who works in STEM, reporting medium or high STEM engagement and attending an EDI school remain significant predictors of wanting to do more STEM activities. </a:t>
            </a:r>
          </a:p>
          <a:p>
            <a:pPr defTabSz="417925">
              <a:defRPr/>
            </a:pPr>
            <a:endParaRPr lang="en-GB" sz="1200">
              <a:solidFill>
                <a:srgbClr val="000000"/>
              </a:solidFill>
            </a:endParaRPr>
          </a:p>
          <a:p>
            <a:pPr defTabSz="417925">
              <a:defRPr/>
            </a:pPr>
            <a:r>
              <a:rPr lang="en-GB" sz="1200">
                <a:solidFill>
                  <a:srgbClr val="000000"/>
                </a:solidFill>
              </a:rPr>
              <a:t>Students who reported </a:t>
            </a:r>
            <a:r>
              <a:rPr lang="en-GB" sz="1200" b="1">
                <a:solidFill>
                  <a:srgbClr val="000000"/>
                </a:solidFill>
              </a:rPr>
              <a:t>high STEM engagement prior to the Fair were more than four times more likely </a:t>
            </a:r>
            <a:r>
              <a:rPr lang="en-GB" sz="1200">
                <a:solidFill>
                  <a:srgbClr val="000000"/>
                </a:solidFill>
              </a:rPr>
              <a:t>than those reporting low STEM engagement to say that the Fair made them want to do more (OR = 4.22, 95%CI 3.02, 5.90, p&lt;.05). </a:t>
            </a:r>
          </a:p>
          <a:p>
            <a:pPr defTabSz="417925">
              <a:defRPr/>
            </a:pPr>
            <a:endParaRPr lang="en-GB" sz="1200">
              <a:solidFill>
                <a:srgbClr val="000000"/>
              </a:solidFill>
            </a:endParaRPr>
          </a:p>
          <a:p>
            <a:pPr defTabSz="417925">
              <a:defRPr/>
            </a:pPr>
            <a:r>
              <a:rPr lang="en-GB" sz="1200">
                <a:solidFill>
                  <a:srgbClr val="000000"/>
                </a:solidFill>
              </a:rPr>
              <a:t>Students reporting </a:t>
            </a:r>
            <a:r>
              <a:rPr lang="en-GB" sz="1200" b="1">
                <a:solidFill>
                  <a:srgbClr val="000000"/>
                </a:solidFill>
              </a:rPr>
              <a:t>medium STEM engagement were nearly two and half times as likely to want to do more STEM activities following the Fair</a:t>
            </a:r>
            <a:r>
              <a:rPr lang="en-GB" sz="1200">
                <a:solidFill>
                  <a:srgbClr val="000000"/>
                </a:solidFill>
              </a:rPr>
              <a:t> than those reporting low STEM engagement</a:t>
            </a:r>
            <a:r>
              <a:rPr lang="en-GB" sz="1200" b="1">
                <a:solidFill>
                  <a:srgbClr val="000000"/>
                </a:solidFill>
              </a:rPr>
              <a:t> </a:t>
            </a:r>
            <a:r>
              <a:rPr lang="en-GB" sz="1200">
                <a:solidFill>
                  <a:srgbClr val="000000"/>
                </a:solidFill>
              </a:rPr>
              <a:t>(OR = 2.43, 95%CI 1.75 3.36, p&lt;.05). </a:t>
            </a: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r>
              <a:rPr lang="en-GB" sz="1200" b="1">
                <a:solidFill>
                  <a:srgbClr val="000000"/>
                </a:solidFill>
              </a:rPr>
              <a:t>Knowing someone who works in a STEM career increased the odds of wanting to do more STEM activities by around 33% </a:t>
            </a:r>
            <a:r>
              <a:rPr lang="en-GB" sz="1200">
                <a:solidFill>
                  <a:srgbClr val="000000"/>
                </a:solidFill>
              </a:rPr>
              <a:t>when all other factors were held constant (OR = 1.33, 95%CI 1.02, 1.71, p&lt;.05). </a:t>
            </a:r>
          </a:p>
          <a:p>
            <a:pPr defTabSz="417925">
              <a:defRPr/>
            </a:pPr>
            <a:endParaRPr lang="en-GB" sz="1200">
              <a:solidFill>
                <a:srgbClr val="000000"/>
              </a:solidFill>
            </a:endParaRPr>
          </a:p>
          <a:p>
            <a:pPr defTabSz="417925">
              <a:defRPr/>
            </a:pPr>
            <a:r>
              <a:rPr lang="en-GB" sz="1200">
                <a:solidFill>
                  <a:srgbClr val="000000"/>
                </a:solidFill>
              </a:rPr>
              <a:t>Students who attended an EDI school were 40% more likely to agree that the Fair made them want to do more STEM activities compared with students from a non-EDI criteria school (OR = 1.40, 95%CI 1.08, 1.82, p&lt;.05)</a:t>
            </a:r>
          </a:p>
          <a:p>
            <a:pPr defTabSz="417925">
              <a:defRPr/>
            </a:pPr>
            <a:endParaRPr lang="en-GB" sz="1200">
              <a:solidFill>
                <a:srgbClr val="000000"/>
              </a:solidFill>
            </a:endParaRPr>
          </a:p>
          <a:p>
            <a:pPr defTabSz="417925">
              <a:defRPr/>
            </a:pPr>
            <a:endParaRPr lang="en-GB" sz="1200">
              <a:solidFill>
                <a:srgbClr val="000000"/>
              </a:solidFill>
            </a:endParaRPr>
          </a:p>
        </p:txBody>
      </p:sp>
      <p:graphicFrame>
        <p:nvGraphicFramePr>
          <p:cNvPr id="10" name="Chart 9">
            <a:extLst>
              <a:ext uri="{FF2B5EF4-FFF2-40B4-BE49-F238E27FC236}">
                <a16:creationId xmlns:a16="http://schemas.microsoft.com/office/drawing/2014/main" id="{DC7781D6-9C6E-9D8D-F71E-E15A39065308}"/>
              </a:ext>
            </a:extLst>
          </p:cNvPr>
          <p:cNvGraphicFramePr>
            <a:graphicFrameLocks/>
          </p:cNvGraphicFramePr>
          <p:nvPr>
            <p:extLst>
              <p:ext uri="{D42A27DB-BD31-4B8C-83A1-F6EECF244321}">
                <p14:modId xmlns:p14="http://schemas.microsoft.com/office/powerpoint/2010/main" val="1745334057"/>
              </p:ext>
            </p:extLst>
          </p:nvPr>
        </p:nvGraphicFramePr>
        <p:xfrm>
          <a:off x="3215641" y="2698421"/>
          <a:ext cx="3068913"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7C81CD4A-5B66-9EC6-1E19-B37BB4C5D2DA}"/>
              </a:ext>
            </a:extLst>
          </p:cNvPr>
          <p:cNvSpPr txBox="1"/>
          <p:nvPr/>
        </p:nvSpPr>
        <p:spPr>
          <a:xfrm>
            <a:off x="6163876" y="9287271"/>
            <a:ext cx="465447" cy="307777"/>
          </a:xfrm>
          <a:prstGeom prst="rect">
            <a:avLst/>
          </a:prstGeom>
          <a:noFill/>
        </p:spPr>
        <p:txBody>
          <a:bodyPr wrap="square" rtlCol="0">
            <a:spAutoFit/>
          </a:bodyPr>
          <a:lstStyle/>
          <a:p>
            <a:fld id="{D232A817-58A1-489D-9C77-F8DACB3E566B}" type="slidenum">
              <a:rPr lang="en-GB" sz="1400" smtClean="0"/>
              <a:t>15</a:t>
            </a:fld>
            <a:endParaRPr lang="en-GB" sz="1400"/>
          </a:p>
        </p:txBody>
      </p:sp>
    </p:spTree>
    <p:extLst>
      <p:ext uri="{BB962C8B-B14F-4D97-AF65-F5344CB8AC3E}">
        <p14:creationId xmlns:p14="http://schemas.microsoft.com/office/powerpoint/2010/main" val="3458046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9000" y="1414613"/>
            <a:ext cx="5760000" cy="1096504"/>
          </a:xfrm>
          <a:prstGeom prst="rect">
            <a:avLst/>
          </a:prstGeom>
        </p:spPr>
        <p:txBody>
          <a:bodyPr/>
          <a:lstStyle/>
          <a:p>
            <a:pPr marL="0" indent="0">
              <a:lnSpc>
                <a:spcPct val="100000"/>
              </a:lnSpc>
              <a:spcBef>
                <a:spcPts val="0"/>
              </a:spcBef>
              <a:buNone/>
              <a:defRPr/>
            </a:pPr>
            <a:r>
              <a:rPr lang="en-GB" sz="1400" b="1">
                <a:solidFill>
                  <a:srgbClr val="000000"/>
                </a:solidFill>
              </a:rPr>
              <a:t>For students who may have been inspired to consider a career in STEM, finding out more about how to pursue this is an important next step. We asked students whether the Fair made them want to find out more about a career in STEM. </a:t>
            </a:r>
          </a:p>
        </p:txBody>
      </p:sp>
      <p:pic>
        <p:nvPicPr>
          <p:cNvPr id="4" name="Picture 3" descr="A picture containing text, clipart&#10;&#10;Description automatically generated">
            <a:extLst>
              <a:ext uri="{FF2B5EF4-FFF2-40B4-BE49-F238E27FC236}">
                <a16:creationId xmlns:a16="http://schemas.microsoft.com/office/drawing/2014/main" id="{C8CBDAFB-02BD-F980-B20E-44C4CB25B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5" name="Title 1">
            <a:extLst>
              <a:ext uri="{FF2B5EF4-FFF2-40B4-BE49-F238E27FC236}">
                <a16:creationId xmlns:a16="http://schemas.microsoft.com/office/drawing/2014/main" id="{F881F0CD-8EAA-085E-756A-A9074335E103}"/>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a:solidFill>
                  <a:schemeClr val="bg1"/>
                </a:solidFill>
              </a:rPr>
              <a:t>Inspiring students</a:t>
            </a:r>
          </a:p>
        </p:txBody>
      </p:sp>
      <p:sp>
        <p:nvSpPr>
          <p:cNvPr id="2" name="TextBox 1">
            <a:extLst>
              <a:ext uri="{FF2B5EF4-FFF2-40B4-BE49-F238E27FC236}">
                <a16:creationId xmlns:a16="http://schemas.microsoft.com/office/drawing/2014/main" id="{7A002A4E-4475-7C85-374B-F4C698151394}"/>
              </a:ext>
            </a:extLst>
          </p:cNvPr>
          <p:cNvSpPr txBox="1"/>
          <p:nvPr/>
        </p:nvSpPr>
        <p:spPr>
          <a:xfrm>
            <a:off x="573447" y="2826739"/>
            <a:ext cx="2642194" cy="1754326"/>
          </a:xfrm>
          <a:prstGeom prst="rect">
            <a:avLst/>
          </a:prstGeom>
          <a:noFill/>
          <a:ln w="38100">
            <a:noFill/>
          </a:ln>
        </p:spPr>
        <p:txBody>
          <a:bodyPr wrap="square" numCol="1" spcCol="360000" rtlCol="0">
            <a:spAutoFit/>
          </a:bodyPr>
          <a:lstStyle/>
          <a:p>
            <a:r>
              <a:rPr lang="en-GB" sz="2800" b="1" dirty="0">
                <a:solidFill>
                  <a:schemeClr val="accent6">
                    <a:lumMod val="75000"/>
                  </a:schemeClr>
                </a:solidFill>
                <a:latin typeface="+mj-lt"/>
                <a:ea typeface="Calibri" panose="020F0502020204030204" pitchFamily="34" charset="0"/>
                <a:cs typeface="Times New Roman" panose="02020603050405020304" pitchFamily="18" charset="0"/>
              </a:rPr>
              <a:t>74%</a:t>
            </a:r>
            <a:r>
              <a:rPr lang="en-GB" b="1" dirty="0">
                <a:solidFill>
                  <a:schemeClr val="accent6">
                    <a:lumMod val="75000"/>
                  </a:schemeClr>
                </a:solidFill>
                <a:latin typeface="+mj-lt"/>
                <a:ea typeface="Calibri" panose="020F0502020204030204" pitchFamily="34" charset="0"/>
                <a:cs typeface="Times New Roman" panose="02020603050405020304" pitchFamily="18" charset="0"/>
              </a:rPr>
              <a:t> of </a:t>
            </a:r>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young people agreed that the Fair had made them want to find out more about a career in STEM.</a:t>
            </a:r>
          </a:p>
          <a:p>
            <a:endParaRPr lang="en-GB" sz="1600" b="1" dirty="0">
              <a:solidFill>
                <a:schemeClr val="accent6">
                  <a:lumMod val="75000"/>
                </a:schemeClr>
              </a:solidFill>
              <a:latin typeface="+mj-l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2EEFAA33-E8A9-0E93-692F-690AFF3EED78}"/>
              </a:ext>
            </a:extLst>
          </p:cNvPr>
          <p:cNvSpPr txBox="1"/>
          <p:nvPr/>
        </p:nvSpPr>
        <p:spPr>
          <a:xfrm>
            <a:off x="573447" y="4718185"/>
            <a:ext cx="5760000" cy="5632311"/>
          </a:xfrm>
          <a:prstGeom prst="rect">
            <a:avLst/>
          </a:prstGeom>
          <a:noFill/>
        </p:spPr>
        <p:txBody>
          <a:bodyPr wrap="square" numCol="2" spcCol="360000">
            <a:spAutoFit/>
          </a:bodyPr>
          <a:lstStyle/>
          <a:p>
            <a:pPr defTabSz="417925">
              <a:defRPr/>
            </a:pPr>
            <a:r>
              <a:rPr lang="en-GB" sz="1200">
                <a:solidFill>
                  <a:srgbClr val="000000"/>
                </a:solidFill>
              </a:rPr>
              <a:t>Following a logistic regression, knowing someone who works in STEM, medium and high STEM engagement categories remain significant predictors of wanting to find out more about STEM careers. </a:t>
            </a:r>
          </a:p>
          <a:p>
            <a:pPr defTabSz="417925">
              <a:defRPr/>
            </a:pPr>
            <a:endParaRPr lang="en-GB" sz="1200">
              <a:solidFill>
                <a:srgbClr val="000000"/>
              </a:solidFill>
            </a:endParaRPr>
          </a:p>
          <a:p>
            <a:pPr defTabSz="417925">
              <a:defRPr/>
            </a:pPr>
            <a:r>
              <a:rPr lang="en-GB" sz="1200">
                <a:solidFill>
                  <a:srgbClr val="000000"/>
                </a:solidFill>
              </a:rPr>
              <a:t>Holding all other variables constant, the </a:t>
            </a:r>
            <a:r>
              <a:rPr lang="en-GB" sz="1200" b="1">
                <a:solidFill>
                  <a:srgbClr val="000000"/>
                </a:solidFill>
              </a:rPr>
              <a:t>odds were more than three and half times higher for students who were already categorised as having high STEM engagement </a:t>
            </a:r>
            <a:r>
              <a:rPr lang="en-GB" sz="1200">
                <a:solidFill>
                  <a:srgbClr val="000000"/>
                </a:solidFill>
              </a:rPr>
              <a:t>(OR = 3.74, 95%CI 2.68, 5.21, p&lt;.05). </a:t>
            </a:r>
          </a:p>
          <a:p>
            <a:pPr defTabSz="417925">
              <a:defRPr/>
            </a:pPr>
            <a:endParaRPr lang="en-GB" sz="1200">
              <a:solidFill>
                <a:srgbClr val="000000"/>
              </a:solidFill>
            </a:endParaRPr>
          </a:p>
          <a:p>
            <a:pPr defTabSz="417925">
              <a:defRPr/>
            </a:pPr>
            <a:r>
              <a:rPr lang="en-GB" sz="1200">
                <a:solidFill>
                  <a:srgbClr val="000000"/>
                </a:solidFill>
              </a:rPr>
              <a:t>Students categorised as having </a:t>
            </a:r>
            <a:r>
              <a:rPr lang="en-GB" sz="1200" b="1">
                <a:solidFill>
                  <a:srgbClr val="000000"/>
                </a:solidFill>
              </a:rPr>
              <a:t>medium STEM engagement were nearly two and a half times as likely to want to find out more about STEM careers </a:t>
            </a:r>
            <a:r>
              <a:rPr lang="en-GB" sz="1200">
                <a:solidFill>
                  <a:srgbClr val="000000"/>
                </a:solidFill>
              </a:rPr>
              <a:t>(OR = 2.46, 95%CI 1.77 3.42, p&lt;.05). </a:t>
            </a: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r>
              <a:rPr lang="en-GB" sz="1200" b="1">
                <a:solidFill>
                  <a:srgbClr val="000000"/>
                </a:solidFill>
              </a:rPr>
              <a:t>Knowing someone who works in a STEM career also increased the odds of wanting to find out more by around 50% </a:t>
            </a:r>
            <a:r>
              <a:rPr lang="en-GB" sz="1200">
                <a:solidFill>
                  <a:srgbClr val="000000"/>
                </a:solidFill>
              </a:rPr>
              <a:t>when all other factors were held constant (</a:t>
            </a:r>
            <a:r>
              <a:rPr lang="fr-FR" sz="1200">
                <a:solidFill>
                  <a:srgbClr val="000000"/>
                </a:solidFill>
              </a:rPr>
              <a:t>OR 1.52, 95%CI 1.18, 1.95, p&lt;.05).</a:t>
            </a:r>
            <a:endParaRPr lang="en-GB" sz="1200">
              <a:solidFill>
                <a:srgbClr val="000000"/>
              </a:solidFill>
            </a:endParaRPr>
          </a:p>
          <a:p>
            <a:pPr defTabSz="417925">
              <a:defRPr/>
            </a:pPr>
            <a:endParaRPr lang="en-GB" sz="1200">
              <a:solidFill>
                <a:srgbClr val="000000"/>
              </a:solidFill>
            </a:endParaRPr>
          </a:p>
          <a:p>
            <a:pPr defTabSz="417925">
              <a:defRPr/>
            </a:pPr>
            <a:r>
              <a:rPr lang="en-GB" sz="1200">
                <a:solidFill>
                  <a:srgbClr val="000000"/>
                </a:solidFill>
              </a:rPr>
              <a:t>No demographic characteristics were significant predictors in the model.</a:t>
            </a:r>
          </a:p>
        </p:txBody>
      </p:sp>
      <p:graphicFrame>
        <p:nvGraphicFramePr>
          <p:cNvPr id="6" name="Chart 5">
            <a:extLst>
              <a:ext uri="{FF2B5EF4-FFF2-40B4-BE49-F238E27FC236}">
                <a16:creationId xmlns:a16="http://schemas.microsoft.com/office/drawing/2014/main" id="{B6C672F9-A32D-68B5-5106-5FB7625781EB}"/>
              </a:ext>
            </a:extLst>
          </p:cNvPr>
          <p:cNvGraphicFramePr>
            <a:graphicFrameLocks/>
          </p:cNvGraphicFramePr>
          <p:nvPr>
            <p:extLst>
              <p:ext uri="{D42A27DB-BD31-4B8C-83A1-F6EECF244321}">
                <p14:modId xmlns:p14="http://schemas.microsoft.com/office/powerpoint/2010/main" val="3398750611"/>
              </p:ext>
            </p:extLst>
          </p:nvPr>
        </p:nvGraphicFramePr>
        <p:xfrm>
          <a:off x="3121152" y="2511117"/>
          <a:ext cx="3304032" cy="2813819"/>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83CDAFE4-B704-DCDB-808E-52A64C931D8F}"/>
              </a:ext>
            </a:extLst>
          </p:cNvPr>
          <p:cNvSpPr txBox="1"/>
          <p:nvPr/>
        </p:nvSpPr>
        <p:spPr>
          <a:xfrm>
            <a:off x="6163876" y="9287271"/>
            <a:ext cx="465447" cy="307777"/>
          </a:xfrm>
          <a:prstGeom prst="rect">
            <a:avLst/>
          </a:prstGeom>
          <a:noFill/>
        </p:spPr>
        <p:txBody>
          <a:bodyPr wrap="square" rtlCol="0">
            <a:spAutoFit/>
          </a:bodyPr>
          <a:lstStyle/>
          <a:p>
            <a:fld id="{D232A817-58A1-489D-9C77-F8DACB3E566B}" type="slidenum">
              <a:rPr lang="en-GB" sz="1400" smtClean="0"/>
              <a:t>16</a:t>
            </a:fld>
            <a:endParaRPr lang="en-GB" sz="1400"/>
          </a:p>
        </p:txBody>
      </p:sp>
    </p:spTree>
    <p:extLst>
      <p:ext uri="{BB962C8B-B14F-4D97-AF65-F5344CB8AC3E}">
        <p14:creationId xmlns:p14="http://schemas.microsoft.com/office/powerpoint/2010/main" val="3993349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6377" y="1326656"/>
            <a:ext cx="5760000" cy="1096504"/>
          </a:xfrm>
          <a:prstGeom prst="rect">
            <a:avLst/>
          </a:prstGeom>
        </p:spPr>
        <p:txBody>
          <a:bodyPr/>
          <a:lstStyle/>
          <a:p>
            <a:pPr marL="0" indent="0">
              <a:lnSpc>
                <a:spcPct val="100000"/>
              </a:lnSpc>
              <a:spcBef>
                <a:spcPts val="0"/>
              </a:spcBef>
              <a:buNone/>
              <a:defRPr/>
            </a:pPr>
            <a:r>
              <a:rPr lang="en-GB" sz="1400" b="1">
                <a:solidFill>
                  <a:srgbClr val="000000"/>
                </a:solidFill>
              </a:rPr>
              <a:t>We asked students how interested they are in a career in science, engineering or technology related fields. For the purposes of the regression, we looked at students who were interested in any STEM career in contrast with those who said they were not interested in any.</a:t>
            </a:r>
          </a:p>
        </p:txBody>
      </p:sp>
      <p:pic>
        <p:nvPicPr>
          <p:cNvPr id="4" name="Picture 3" descr="A picture containing text, clipart&#10;&#10;Description automatically generated">
            <a:extLst>
              <a:ext uri="{FF2B5EF4-FFF2-40B4-BE49-F238E27FC236}">
                <a16:creationId xmlns:a16="http://schemas.microsoft.com/office/drawing/2014/main" id="{C8CBDAFB-02BD-F980-B20E-44C4CB25B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5" name="Title 1">
            <a:extLst>
              <a:ext uri="{FF2B5EF4-FFF2-40B4-BE49-F238E27FC236}">
                <a16:creationId xmlns:a16="http://schemas.microsoft.com/office/drawing/2014/main" id="{F881F0CD-8EAA-085E-756A-A9074335E103}"/>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a:solidFill>
                  <a:schemeClr val="bg1"/>
                </a:solidFill>
              </a:rPr>
              <a:t>Inspiring students</a:t>
            </a:r>
          </a:p>
        </p:txBody>
      </p:sp>
      <p:sp>
        <p:nvSpPr>
          <p:cNvPr id="2" name="TextBox 1">
            <a:extLst>
              <a:ext uri="{FF2B5EF4-FFF2-40B4-BE49-F238E27FC236}">
                <a16:creationId xmlns:a16="http://schemas.microsoft.com/office/drawing/2014/main" id="{7A002A4E-4475-7C85-374B-F4C698151394}"/>
              </a:ext>
            </a:extLst>
          </p:cNvPr>
          <p:cNvSpPr txBox="1"/>
          <p:nvPr/>
        </p:nvSpPr>
        <p:spPr>
          <a:xfrm>
            <a:off x="567052" y="2586479"/>
            <a:ext cx="2642194" cy="1754326"/>
          </a:xfrm>
          <a:prstGeom prst="rect">
            <a:avLst/>
          </a:prstGeom>
          <a:noFill/>
          <a:ln w="38100">
            <a:noFill/>
          </a:ln>
        </p:spPr>
        <p:txBody>
          <a:bodyPr wrap="square" numCol="1" spcCol="360000" rtlCol="0">
            <a:spAutoFit/>
          </a:bodyPr>
          <a:lstStyle/>
          <a:p>
            <a:r>
              <a:rPr lang="en-GB" sz="2800" b="1" dirty="0">
                <a:solidFill>
                  <a:schemeClr val="accent6">
                    <a:lumMod val="75000"/>
                  </a:schemeClr>
                </a:solidFill>
                <a:latin typeface="+mj-lt"/>
                <a:ea typeface="Calibri" panose="020F0502020204030204" pitchFamily="34" charset="0"/>
                <a:cs typeface="Times New Roman" panose="02020603050405020304" pitchFamily="18" charset="0"/>
              </a:rPr>
              <a:t>87%</a:t>
            </a:r>
            <a:r>
              <a:rPr lang="en-GB" b="1" dirty="0">
                <a:solidFill>
                  <a:schemeClr val="accent6">
                    <a:lumMod val="75000"/>
                  </a:schemeClr>
                </a:solidFill>
                <a:latin typeface="+mj-lt"/>
                <a:ea typeface="Calibri" panose="020F0502020204030204" pitchFamily="34" charset="0"/>
                <a:cs typeface="Times New Roman" panose="02020603050405020304" pitchFamily="18" charset="0"/>
              </a:rPr>
              <a:t> of </a:t>
            </a:r>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young people said that they were interested in a career in at least one of science, technology and engineering.</a:t>
            </a:r>
          </a:p>
        </p:txBody>
      </p:sp>
      <p:sp>
        <p:nvSpPr>
          <p:cNvPr id="9" name="TextBox 8">
            <a:extLst>
              <a:ext uri="{FF2B5EF4-FFF2-40B4-BE49-F238E27FC236}">
                <a16:creationId xmlns:a16="http://schemas.microsoft.com/office/drawing/2014/main" id="{2EEFAA33-E8A9-0E93-692F-690AFF3EED78}"/>
              </a:ext>
            </a:extLst>
          </p:cNvPr>
          <p:cNvSpPr txBox="1"/>
          <p:nvPr/>
        </p:nvSpPr>
        <p:spPr>
          <a:xfrm>
            <a:off x="567052" y="4402524"/>
            <a:ext cx="5760000" cy="6001643"/>
          </a:xfrm>
          <a:prstGeom prst="rect">
            <a:avLst/>
          </a:prstGeom>
          <a:noFill/>
        </p:spPr>
        <p:txBody>
          <a:bodyPr wrap="square" numCol="2" spcCol="360000">
            <a:spAutoFit/>
          </a:bodyPr>
          <a:lstStyle/>
          <a:p>
            <a:pPr defTabSz="417925">
              <a:defRPr/>
            </a:pPr>
            <a:r>
              <a:rPr lang="en-GB" sz="1200">
                <a:solidFill>
                  <a:srgbClr val="000000"/>
                </a:solidFill>
              </a:rPr>
              <a:t>The chart above shows that between 60% and 70% of students attending the Fair were interested in the different fields of STEM-related career. In contrast, the latest EBM shows that 55% of 11-14 year olds were interested in a career involving science, 63% were interested in a career in technology and 55% were interested in a career in engineering</a:t>
            </a:r>
            <a:r>
              <a:rPr lang="en-GB" sz="1200" b="1">
                <a:solidFill>
                  <a:srgbClr val="000000"/>
                </a:solidFill>
              </a:rPr>
              <a:t>.</a:t>
            </a:r>
          </a:p>
          <a:p>
            <a:pPr defTabSz="417925">
              <a:defRPr/>
            </a:pPr>
            <a:endParaRPr lang="en-GB" sz="1200">
              <a:solidFill>
                <a:srgbClr val="000000"/>
              </a:solidFill>
            </a:endParaRPr>
          </a:p>
          <a:p>
            <a:pPr defTabSz="417925">
              <a:defRPr/>
            </a:pPr>
            <a:r>
              <a:rPr lang="en-GB" sz="1200">
                <a:solidFill>
                  <a:srgbClr val="000000"/>
                </a:solidFill>
              </a:rPr>
              <a:t>Following a logistic regression, knowing someone who works in STEM, medium and high STEM engagement categories and gender remain significant predictors of interest in any STEM-related career. </a:t>
            </a:r>
          </a:p>
          <a:p>
            <a:pPr defTabSz="417925">
              <a:defRPr/>
            </a:pPr>
            <a:endParaRPr lang="en-GB" sz="1200">
              <a:solidFill>
                <a:srgbClr val="000000"/>
              </a:solidFill>
            </a:endParaRPr>
          </a:p>
          <a:p>
            <a:pPr defTabSz="417925">
              <a:defRPr/>
            </a:pPr>
            <a:r>
              <a:rPr lang="en-GB" sz="1200">
                <a:solidFill>
                  <a:srgbClr val="000000"/>
                </a:solidFill>
              </a:rPr>
              <a:t>Holding all other variables constant, the odds of being </a:t>
            </a:r>
            <a:r>
              <a:rPr lang="en-GB" sz="1200" b="1">
                <a:solidFill>
                  <a:srgbClr val="000000"/>
                </a:solidFill>
              </a:rPr>
              <a:t>interested in a STEM career were more than six times higher for students who were already categorised as having high STEM engagement </a:t>
            </a:r>
            <a:r>
              <a:rPr lang="en-GB" sz="1200">
                <a:solidFill>
                  <a:srgbClr val="000000"/>
                </a:solidFill>
              </a:rPr>
              <a:t>(OR = 6.34, 95%CI 4.05, 9.93, p&lt;.05). </a:t>
            </a: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r>
              <a:rPr lang="en-GB" sz="1200">
                <a:solidFill>
                  <a:srgbClr val="000000"/>
                </a:solidFill>
              </a:rPr>
              <a:t>Students categorised as having </a:t>
            </a:r>
            <a:r>
              <a:rPr lang="en-GB" sz="1200" b="1">
                <a:solidFill>
                  <a:srgbClr val="000000"/>
                </a:solidFill>
              </a:rPr>
              <a:t>medium STEM engagement were more than twice as likely to want to find out more about STEM careers </a:t>
            </a:r>
            <a:r>
              <a:rPr lang="fr-FR" sz="1200">
                <a:solidFill>
                  <a:srgbClr val="000000"/>
                </a:solidFill>
              </a:rPr>
              <a:t>(OR = 2.42, 95%CI 1.65, 3.57, p&lt;.05).</a:t>
            </a:r>
          </a:p>
          <a:p>
            <a:pPr defTabSz="417925">
              <a:defRPr/>
            </a:pPr>
            <a:endParaRPr lang="fr-FR" sz="1200">
              <a:solidFill>
                <a:srgbClr val="000000"/>
              </a:solidFill>
            </a:endParaRPr>
          </a:p>
          <a:p>
            <a:pPr defTabSz="417925">
              <a:defRPr/>
            </a:pPr>
            <a:r>
              <a:rPr lang="en-GB" sz="1200" b="1">
                <a:solidFill>
                  <a:srgbClr val="000000"/>
                </a:solidFill>
              </a:rPr>
              <a:t>Knowing someone who works in a STEM career more than doubled the odds of being interested in a STEM career when all other factors were held constant (OR = 2.18, 95%CI 1.55, 3.05, p&lt;.05). </a:t>
            </a:r>
          </a:p>
          <a:p>
            <a:pPr defTabSz="417925">
              <a:defRPr/>
            </a:pPr>
            <a:endParaRPr lang="en-GB" sz="1200">
              <a:solidFill>
                <a:srgbClr val="000000"/>
              </a:solidFill>
            </a:endParaRPr>
          </a:p>
          <a:p>
            <a:pPr defTabSz="417925">
              <a:defRPr/>
            </a:pPr>
            <a:r>
              <a:rPr lang="en-GB" sz="1200" b="1">
                <a:solidFill>
                  <a:srgbClr val="000000"/>
                </a:solidFill>
              </a:rPr>
              <a:t>Female students were around half as likely </a:t>
            </a:r>
            <a:r>
              <a:rPr lang="en-GB" sz="1200">
                <a:solidFill>
                  <a:srgbClr val="000000"/>
                </a:solidFill>
              </a:rPr>
              <a:t>to say they were interested in a STEM career as male students (OR = 0.51, 95%CI 0.36, 0.72, p&lt;.05).</a:t>
            </a:r>
          </a:p>
          <a:p>
            <a:pPr defTabSz="417925">
              <a:defRPr/>
            </a:pPr>
            <a:endParaRPr lang="en-GB" sz="1200">
              <a:solidFill>
                <a:srgbClr val="000000"/>
              </a:solidFill>
            </a:endParaRPr>
          </a:p>
          <a:p>
            <a:pPr defTabSz="417925">
              <a:defRPr/>
            </a:pPr>
            <a:r>
              <a:rPr lang="en-GB" sz="1200" b="1">
                <a:solidFill>
                  <a:srgbClr val="000000"/>
                </a:solidFill>
              </a:rPr>
              <a:t>Students who identified as non-binary were around 70% less likely </a:t>
            </a:r>
            <a:r>
              <a:rPr lang="en-GB" sz="1200">
                <a:solidFill>
                  <a:srgbClr val="000000"/>
                </a:solidFill>
              </a:rPr>
              <a:t>to be interested in a STEM career (OR=.28, 95%CI 0.13, 0.36, p&lt;.05).</a:t>
            </a:r>
          </a:p>
          <a:p>
            <a:pPr defTabSz="417925">
              <a:defRPr/>
            </a:pPr>
            <a:endParaRPr lang="en-GB" sz="1200">
              <a:solidFill>
                <a:srgbClr val="000000"/>
              </a:solidFill>
            </a:endParaRPr>
          </a:p>
        </p:txBody>
      </p:sp>
      <p:graphicFrame>
        <p:nvGraphicFramePr>
          <p:cNvPr id="7" name="Chart 6">
            <a:extLst>
              <a:ext uri="{FF2B5EF4-FFF2-40B4-BE49-F238E27FC236}">
                <a16:creationId xmlns:a16="http://schemas.microsoft.com/office/drawing/2014/main" id="{E39E06D6-16CA-0728-AF16-138E46DD3AB2}"/>
              </a:ext>
            </a:extLst>
          </p:cNvPr>
          <p:cNvGraphicFramePr>
            <a:graphicFrameLocks/>
          </p:cNvGraphicFramePr>
          <p:nvPr>
            <p:extLst>
              <p:ext uri="{D42A27DB-BD31-4B8C-83A1-F6EECF244321}">
                <p14:modId xmlns:p14="http://schemas.microsoft.com/office/powerpoint/2010/main" val="1824798531"/>
              </p:ext>
            </p:extLst>
          </p:nvPr>
        </p:nvGraphicFramePr>
        <p:xfrm>
          <a:off x="3426378" y="2250440"/>
          <a:ext cx="2907068" cy="26162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DC6A6313-58EB-C365-D06D-7E6903125A6E}"/>
              </a:ext>
            </a:extLst>
          </p:cNvPr>
          <p:cNvSpPr txBox="1"/>
          <p:nvPr/>
        </p:nvSpPr>
        <p:spPr>
          <a:xfrm>
            <a:off x="6163876" y="9287271"/>
            <a:ext cx="465447" cy="307777"/>
          </a:xfrm>
          <a:prstGeom prst="rect">
            <a:avLst/>
          </a:prstGeom>
          <a:noFill/>
        </p:spPr>
        <p:txBody>
          <a:bodyPr wrap="square" rtlCol="0">
            <a:spAutoFit/>
          </a:bodyPr>
          <a:lstStyle/>
          <a:p>
            <a:fld id="{D232A817-58A1-489D-9C77-F8DACB3E566B}" type="slidenum">
              <a:rPr lang="en-GB" sz="1400" smtClean="0"/>
              <a:t>17</a:t>
            </a:fld>
            <a:endParaRPr lang="en-GB" sz="1400"/>
          </a:p>
        </p:txBody>
      </p:sp>
    </p:spTree>
    <p:extLst>
      <p:ext uri="{BB962C8B-B14F-4D97-AF65-F5344CB8AC3E}">
        <p14:creationId xmlns:p14="http://schemas.microsoft.com/office/powerpoint/2010/main" val="1897379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CC7E8-D2CE-4F48-B711-F4EAADF47A7F}"/>
              </a:ext>
            </a:extLst>
          </p:cNvPr>
          <p:cNvSpPr>
            <a:spLocks noGrp="1"/>
          </p:cNvSpPr>
          <p:nvPr>
            <p:ph type="title" idx="4294967295"/>
          </p:nvPr>
        </p:nvSpPr>
        <p:spPr>
          <a:xfrm>
            <a:off x="0" y="1082052"/>
            <a:ext cx="6858000" cy="1007359"/>
          </a:xfrm>
          <a:prstGeom prst="rect">
            <a:avLst/>
          </a:prstGeom>
          <a:solidFill>
            <a:srgbClr val="00A773"/>
          </a:solidFill>
        </p:spPr>
        <p:txBody>
          <a:bodyPr anchor="ctr"/>
          <a:lstStyle/>
          <a:p>
            <a:pPr marL="533400"/>
            <a:r>
              <a:rPr lang="en-GB" sz="3200">
                <a:solidFill>
                  <a:schemeClr val="bg1"/>
                </a:solidFill>
              </a:rPr>
              <a:t>Big Bang Unlocked</a:t>
            </a:r>
          </a:p>
        </p:txBody>
      </p:sp>
      <p:pic>
        <p:nvPicPr>
          <p:cNvPr id="7" name="Picture 6" descr="A picture containing text, clipart&#10;&#10;Description automatically generated">
            <a:extLst>
              <a:ext uri="{FF2B5EF4-FFF2-40B4-BE49-F238E27FC236}">
                <a16:creationId xmlns:a16="http://schemas.microsoft.com/office/drawing/2014/main" id="{42C951C0-5B30-E6A0-4496-97EAD31DF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pic>
        <p:nvPicPr>
          <p:cNvPr id="6" name="Picture 5">
            <a:extLst>
              <a:ext uri="{FF2B5EF4-FFF2-40B4-BE49-F238E27FC236}">
                <a16:creationId xmlns:a16="http://schemas.microsoft.com/office/drawing/2014/main" id="{15FBAAA5-4948-5A22-C289-B7A39C45419C}"/>
              </a:ext>
            </a:extLst>
          </p:cNvPr>
          <p:cNvPicPr>
            <a:picLocks noChangeAspect="1"/>
          </p:cNvPicPr>
          <p:nvPr/>
        </p:nvPicPr>
        <p:blipFill>
          <a:blip r:embed="rId4"/>
          <a:stretch>
            <a:fillRect/>
          </a:stretch>
        </p:blipFill>
        <p:spPr>
          <a:xfrm>
            <a:off x="0" y="3034088"/>
            <a:ext cx="6858000" cy="4574286"/>
          </a:xfrm>
          <a:prstGeom prst="rect">
            <a:avLst/>
          </a:prstGeom>
        </p:spPr>
      </p:pic>
      <p:sp>
        <p:nvSpPr>
          <p:cNvPr id="3" name="TextBox 2">
            <a:extLst>
              <a:ext uri="{FF2B5EF4-FFF2-40B4-BE49-F238E27FC236}">
                <a16:creationId xmlns:a16="http://schemas.microsoft.com/office/drawing/2014/main" id="{7CCA7CEF-F91D-0906-2A44-BB4C1D1B6B16}"/>
              </a:ext>
            </a:extLst>
          </p:cNvPr>
          <p:cNvSpPr txBox="1"/>
          <p:nvPr/>
        </p:nvSpPr>
        <p:spPr>
          <a:xfrm>
            <a:off x="6163876" y="9287271"/>
            <a:ext cx="465447" cy="307777"/>
          </a:xfrm>
          <a:prstGeom prst="rect">
            <a:avLst/>
          </a:prstGeom>
          <a:noFill/>
        </p:spPr>
        <p:txBody>
          <a:bodyPr wrap="square" rtlCol="0">
            <a:spAutoFit/>
          </a:bodyPr>
          <a:lstStyle/>
          <a:p>
            <a:fld id="{D232A817-58A1-489D-9C77-F8DACB3E566B}" type="slidenum">
              <a:rPr lang="en-GB" sz="1400" smtClean="0"/>
              <a:t>18</a:t>
            </a:fld>
            <a:endParaRPr lang="en-GB" sz="1400"/>
          </a:p>
        </p:txBody>
      </p:sp>
    </p:spTree>
    <p:extLst>
      <p:ext uri="{BB962C8B-B14F-4D97-AF65-F5344CB8AC3E}">
        <p14:creationId xmlns:p14="http://schemas.microsoft.com/office/powerpoint/2010/main" val="3633949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CC7E8-D2CE-4F48-B711-F4EAADF47A7F}"/>
              </a:ext>
            </a:extLst>
          </p:cNvPr>
          <p:cNvSpPr>
            <a:spLocks noGrp="1"/>
          </p:cNvSpPr>
          <p:nvPr>
            <p:ph type="title" idx="4294967295"/>
          </p:nvPr>
        </p:nvSpPr>
        <p:spPr>
          <a:xfrm>
            <a:off x="0" y="485775"/>
            <a:ext cx="6858000" cy="576263"/>
          </a:xfrm>
          <a:prstGeom prst="rect">
            <a:avLst/>
          </a:prstGeom>
          <a:solidFill>
            <a:srgbClr val="00A773"/>
          </a:solidFill>
        </p:spPr>
        <p:txBody>
          <a:bodyPr anchor="ctr"/>
          <a:lstStyle/>
          <a:p>
            <a:pPr marL="533400"/>
            <a:r>
              <a:rPr lang="en-GB" sz="2000">
                <a:solidFill>
                  <a:schemeClr val="bg1"/>
                </a:solidFill>
              </a:rPr>
              <a:t>Big Bang Unlocked: Who responded to the survey?</a:t>
            </a:r>
          </a:p>
        </p:txBody>
      </p:sp>
      <p:sp>
        <p:nvSpPr>
          <p:cNvPr id="4" name="Text Placeholder 3">
            <a:extLst>
              <a:ext uri="{FF2B5EF4-FFF2-40B4-BE49-F238E27FC236}">
                <a16:creationId xmlns:a16="http://schemas.microsoft.com/office/drawing/2014/main" id="{F08C16D6-C20F-4D4D-8866-5537D4AAFB0A}"/>
              </a:ext>
            </a:extLst>
          </p:cNvPr>
          <p:cNvSpPr>
            <a:spLocks noGrp="1"/>
          </p:cNvSpPr>
          <p:nvPr>
            <p:ph type="body" sz="quarter" idx="4294967295"/>
          </p:nvPr>
        </p:nvSpPr>
        <p:spPr>
          <a:xfrm>
            <a:off x="553009" y="2115979"/>
            <a:ext cx="5760000" cy="1738312"/>
          </a:xfrm>
          <a:prstGeom prst="rect">
            <a:avLst/>
          </a:prstGeom>
        </p:spPr>
        <p:txBody>
          <a:bodyPr numCol="1"/>
          <a:lstStyle/>
          <a:p>
            <a:pPr marL="0" indent="0">
              <a:lnSpc>
                <a:spcPct val="107000"/>
              </a:lnSpc>
              <a:spcAft>
                <a:spcPts val="366"/>
              </a:spcAft>
              <a:buNone/>
            </a:pPr>
            <a:r>
              <a:rPr lang="en-GB" sz="1200">
                <a:latin typeface="+mj-lt"/>
                <a:ea typeface="Calibri" panose="020F0502020204030204" pitchFamily="34" charset="0"/>
                <a:cs typeface="Times New Roman" panose="02020603050405020304" pitchFamily="18" charset="0"/>
              </a:rPr>
              <a:t>The table below provides a breakdown of the demographics of students who completed a survey at Big Bang Unlocked.</a:t>
            </a:r>
          </a:p>
        </p:txBody>
      </p:sp>
      <p:graphicFrame>
        <p:nvGraphicFramePr>
          <p:cNvPr id="3" name="Table 2">
            <a:extLst>
              <a:ext uri="{FF2B5EF4-FFF2-40B4-BE49-F238E27FC236}">
                <a16:creationId xmlns:a16="http://schemas.microsoft.com/office/drawing/2014/main" id="{AB4F8AE4-B8BA-07BC-A66D-E6A448546999}"/>
              </a:ext>
            </a:extLst>
          </p:cNvPr>
          <p:cNvGraphicFramePr>
            <a:graphicFrameLocks noGrp="1"/>
          </p:cNvGraphicFramePr>
          <p:nvPr>
            <p:extLst>
              <p:ext uri="{D42A27DB-BD31-4B8C-83A1-F6EECF244321}">
                <p14:modId xmlns:p14="http://schemas.microsoft.com/office/powerpoint/2010/main" val="890916698"/>
              </p:ext>
            </p:extLst>
          </p:nvPr>
        </p:nvGraphicFramePr>
        <p:xfrm>
          <a:off x="553009" y="2761560"/>
          <a:ext cx="2875991" cy="5822625"/>
        </p:xfrm>
        <a:graphic>
          <a:graphicData uri="http://schemas.openxmlformats.org/drawingml/2006/table">
            <a:tbl>
              <a:tblPr firstRow="1" firstCol="1" bandRow="1">
                <a:tableStyleId>{93296810-A885-4BE3-A3E7-6D5BEEA58F35}</a:tableStyleId>
              </a:tblPr>
              <a:tblGrid>
                <a:gridCol w="2005772">
                  <a:extLst>
                    <a:ext uri="{9D8B030D-6E8A-4147-A177-3AD203B41FA5}">
                      <a16:colId xmlns:a16="http://schemas.microsoft.com/office/drawing/2014/main" val="2904550734"/>
                    </a:ext>
                  </a:extLst>
                </a:gridCol>
                <a:gridCol w="870219">
                  <a:extLst>
                    <a:ext uri="{9D8B030D-6E8A-4147-A177-3AD203B41FA5}">
                      <a16:colId xmlns:a16="http://schemas.microsoft.com/office/drawing/2014/main" val="1305151727"/>
                    </a:ext>
                  </a:extLst>
                </a:gridCol>
              </a:tblGrid>
              <a:tr h="206685">
                <a:tc>
                  <a:txBody>
                    <a:bodyPr/>
                    <a:lstStyle/>
                    <a:p>
                      <a:pPr>
                        <a:lnSpc>
                          <a:spcPct val="100000"/>
                        </a:lnSpc>
                        <a:spcAft>
                          <a:spcPts val="0"/>
                        </a:spcAf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1343" marR="31343"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A773"/>
                    </a:solidFill>
                  </a:tcPr>
                </a:tc>
                <a:tc>
                  <a:txBody>
                    <a:bodyPr/>
                    <a:lstStyle/>
                    <a:p>
                      <a:pPr algn="ctr">
                        <a:lnSpc>
                          <a:spcPct val="100000"/>
                        </a:lnSpc>
                        <a:spcAft>
                          <a:spcPts val="0"/>
                        </a:spcAft>
                      </a:pPr>
                      <a:r>
                        <a:rPr lang="en-GB" sz="1200">
                          <a:effectLst/>
                        </a:rPr>
                        <a:t>N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1343" marR="31343"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A773"/>
                    </a:solidFill>
                  </a:tcPr>
                </a:tc>
                <a:extLst>
                  <a:ext uri="{0D108BD9-81ED-4DB2-BD59-A6C34878D82A}">
                    <a16:rowId xmlns:a16="http://schemas.microsoft.com/office/drawing/2014/main" val="3068742962"/>
                  </a:ext>
                </a:extLst>
              </a:tr>
              <a:tr h="100711">
                <a:tc>
                  <a:txBody>
                    <a:bodyPr/>
                    <a:lstStyle/>
                    <a:p>
                      <a:pPr>
                        <a:lnSpc>
                          <a:spcPct val="100000"/>
                        </a:lnSpc>
                        <a:spcAft>
                          <a:spcPts val="600"/>
                        </a:spcAft>
                      </a:pPr>
                      <a:r>
                        <a:rPr lang="en-GB" sz="1200" b="1">
                          <a:effectLst/>
                        </a:rPr>
                        <a:t>Total</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31343" marR="3134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773"/>
                    </a:solidFill>
                  </a:tcPr>
                </a:tc>
                <a:tc>
                  <a:txBody>
                    <a:bodyPr/>
                    <a:lstStyle/>
                    <a:p>
                      <a:pPr>
                        <a:lnSpc>
                          <a:spcPct val="100000"/>
                        </a:lnSpc>
                        <a:spcAft>
                          <a:spcPts val="600"/>
                        </a:spcAft>
                      </a:pPr>
                      <a:r>
                        <a:rPr lang="en-GB" sz="1200" b="1">
                          <a:effectLst/>
                        </a:rPr>
                        <a:t>183</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31343" marR="3134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93808047"/>
                  </a:ext>
                </a:extLst>
              </a:tr>
              <a:tr h="1046115">
                <a:tc>
                  <a:txBody>
                    <a:bodyPr/>
                    <a:lstStyle/>
                    <a:p>
                      <a:pPr algn="l">
                        <a:lnSpc>
                          <a:spcPct val="100000"/>
                        </a:lnSpc>
                        <a:spcAft>
                          <a:spcPts val="600"/>
                        </a:spcAft>
                      </a:pPr>
                      <a:r>
                        <a:rPr lang="en-GB" sz="1200">
                          <a:effectLst/>
                        </a:rPr>
                        <a:t>Year Group                </a:t>
                      </a:r>
                    </a:p>
                    <a:p>
                      <a:pPr algn="r">
                        <a:lnSpc>
                          <a:spcPct val="100000"/>
                        </a:lnSpc>
                        <a:spcAft>
                          <a:spcPts val="600"/>
                        </a:spcAft>
                      </a:pPr>
                      <a:r>
                        <a:rPr lang="en-GB" sz="1200">
                          <a:effectLst/>
                        </a:rPr>
                        <a:t>  Primary school</a:t>
                      </a:r>
                    </a:p>
                    <a:p>
                      <a:pPr algn="r">
                        <a:lnSpc>
                          <a:spcPct val="100000"/>
                        </a:lnSpc>
                        <a:spcAft>
                          <a:spcPts val="600"/>
                        </a:spcAft>
                      </a:pPr>
                      <a:r>
                        <a:rPr lang="en-GB" sz="1200">
                          <a:effectLst/>
                        </a:rPr>
                        <a:t>Year 7</a:t>
                      </a:r>
                    </a:p>
                    <a:p>
                      <a:pPr algn="r">
                        <a:lnSpc>
                          <a:spcPct val="100000"/>
                        </a:lnSpc>
                        <a:spcAft>
                          <a:spcPts val="600"/>
                        </a:spcAft>
                      </a:pPr>
                      <a:r>
                        <a:rPr lang="en-GB" sz="1200">
                          <a:effectLst/>
                        </a:rPr>
                        <a:t>Year 8</a:t>
                      </a:r>
                    </a:p>
                    <a:p>
                      <a:pPr algn="r">
                        <a:lnSpc>
                          <a:spcPct val="100000"/>
                        </a:lnSpc>
                        <a:spcAft>
                          <a:spcPts val="600"/>
                        </a:spcAft>
                      </a:pPr>
                      <a:r>
                        <a:rPr lang="en-GB" sz="1200">
                          <a:effectLst/>
                        </a:rPr>
                        <a:t>Year 9</a:t>
                      </a:r>
                    </a:p>
                    <a:p>
                      <a:pPr algn="r">
                        <a:lnSpc>
                          <a:spcPct val="100000"/>
                        </a:lnSpc>
                        <a:spcAft>
                          <a:spcPts val="600"/>
                        </a:spcAft>
                      </a:pPr>
                      <a:r>
                        <a:rPr lang="en-GB" sz="1200">
                          <a:effectLst/>
                        </a:rPr>
                        <a:t>Year 10 and up</a:t>
                      </a:r>
                    </a:p>
                  </a:txBody>
                  <a:tcPr marL="31343" marR="3134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773"/>
                    </a:solidFill>
                  </a:tcPr>
                </a:tc>
                <a:tc>
                  <a:txBody>
                    <a:bodyPr/>
                    <a:lstStyle/>
                    <a:p>
                      <a:pPr>
                        <a:lnSpc>
                          <a:spcPct val="100000"/>
                        </a:lnSpc>
                        <a:spcAft>
                          <a:spcPts val="6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600"/>
                        </a:spcAft>
                      </a:pPr>
                      <a:r>
                        <a:rPr lang="en-GB" sz="1200">
                          <a:effectLst/>
                          <a:latin typeface="Calibri" panose="020F0502020204030204" pitchFamily="34" charset="0"/>
                          <a:ea typeface="Calibri" panose="020F0502020204030204" pitchFamily="34" charset="0"/>
                          <a:cs typeface="Times New Roman" panose="02020603050405020304" pitchFamily="18" charset="0"/>
                        </a:rPr>
                        <a:t>43 (24%)</a:t>
                      </a:r>
                    </a:p>
                    <a:p>
                      <a:pPr>
                        <a:lnSpc>
                          <a:spcPct val="100000"/>
                        </a:lnSpc>
                        <a:spcAft>
                          <a:spcPts val="600"/>
                        </a:spcAft>
                      </a:pPr>
                      <a:r>
                        <a:rPr lang="en-GB" sz="1200">
                          <a:effectLst/>
                          <a:latin typeface="Calibri" panose="020F0502020204030204" pitchFamily="34" charset="0"/>
                          <a:ea typeface="Calibri" panose="020F0502020204030204" pitchFamily="34" charset="0"/>
                          <a:cs typeface="Times New Roman" panose="02020603050405020304" pitchFamily="18" charset="0"/>
                        </a:rPr>
                        <a:t>32 (17%)</a:t>
                      </a:r>
                    </a:p>
                    <a:p>
                      <a:pPr>
                        <a:lnSpc>
                          <a:spcPct val="100000"/>
                        </a:lnSpc>
                        <a:spcAft>
                          <a:spcPts val="600"/>
                        </a:spcAft>
                      </a:pPr>
                      <a:r>
                        <a:rPr lang="en-GB" sz="1200">
                          <a:effectLst/>
                          <a:latin typeface="Calibri" panose="020F0502020204030204" pitchFamily="34" charset="0"/>
                          <a:ea typeface="Calibri" panose="020F0502020204030204" pitchFamily="34" charset="0"/>
                          <a:cs typeface="Times New Roman" panose="02020603050405020304" pitchFamily="18" charset="0"/>
                        </a:rPr>
                        <a:t>36 (20%)</a:t>
                      </a:r>
                    </a:p>
                    <a:p>
                      <a:pPr>
                        <a:lnSpc>
                          <a:spcPct val="100000"/>
                        </a:lnSpc>
                        <a:spcAft>
                          <a:spcPts val="600"/>
                        </a:spcAft>
                      </a:pPr>
                      <a:r>
                        <a:rPr lang="en-GB" sz="1200">
                          <a:effectLst/>
                          <a:latin typeface="Calibri" panose="020F0502020204030204" pitchFamily="34" charset="0"/>
                          <a:ea typeface="Calibri" panose="020F0502020204030204" pitchFamily="34" charset="0"/>
                          <a:cs typeface="Times New Roman" panose="02020603050405020304" pitchFamily="18" charset="0"/>
                        </a:rPr>
                        <a:t>39 (21%)</a:t>
                      </a:r>
                    </a:p>
                    <a:p>
                      <a:pPr>
                        <a:lnSpc>
                          <a:spcPct val="100000"/>
                        </a:lnSpc>
                        <a:spcAft>
                          <a:spcPts val="600"/>
                        </a:spcAft>
                      </a:pPr>
                      <a:r>
                        <a:rPr lang="en-GB" sz="1200">
                          <a:effectLst/>
                          <a:latin typeface="Calibri" panose="020F0502020204030204" pitchFamily="34" charset="0"/>
                          <a:ea typeface="Calibri" panose="020F0502020204030204" pitchFamily="34" charset="0"/>
                          <a:cs typeface="Times New Roman" panose="02020603050405020304" pitchFamily="18" charset="0"/>
                        </a:rPr>
                        <a:t>33 (18%)</a:t>
                      </a:r>
                    </a:p>
                  </a:txBody>
                  <a:tcPr marL="31343" marR="3134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2342408"/>
                  </a:ext>
                </a:extLst>
              </a:tr>
              <a:tr h="807823">
                <a:tc>
                  <a:txBody>
                    <a:bodyPr/>
                    <a:lstStyle/>
                    <a:p>
                      <a:pPr>
                        <a:lnSpc>
                          <a:spcPct val="100000"/>
                        </a:lnSpc>
                        <a:spcAft>
                          <a:spcPts val="600"/>
                        </a:spcAft>
                      </a:pPr>
                      <a:r>
                        <a:rPr lang="en-GB" sz="1200">
                          <a:effectLst/>
                        </a:rPr>
                        <a:t>Gender                                       </a:t>
                      </a:r>
                    </a:p>
                    <a:p>
                      <a:pPr algn="r">
                        <a:lnSpc>
                          <a:spcPct val="100000"/>
                        </a:lnSpc>
                        <a:spcAft>
                          <a:spcPts val="600"/>
                        </a:spcAft>
                      </a:pPr>
                      <a:r>
                        <a:rPr lang="en-GB" sz="1200">
                          <a:effectLst/>
                        </a:rPr>
                        <a:t> Male</a:t>
                      </a:r>
                    </a:p>
                    <a:p>
                      <a:pPr algn="r">
                        <a:lnSpc>
                          <a:spcPct val="100000"/>
                        </a:lnSpc>
                        <a:spcAft>
                          <a:spcPts val="600"/>
                        </a:spcAft>
                      </a:pPr>
                      <a:r>
                        <a:rPr lang="en-GB" sz="1200">
                          <a:effectLst/>
                        </a:rPr>
                        <a:t>Female</a:t>
                      </a:r>
                    </a:p>
                    <a:p>
                      <a:pPr algn="r">
                        <a:lnSpc>
                          <a:spcPct val="100000"/>
                        </a:lnSpc>
                        <a:spcAft>
                          <a:spcPts val="600"/>
                        </a:spcAft>
                      </a:pPr>
                      <a:r>
                        <a:rPr lang="en-GB" sz="1200">
                          <a:effectLst/>
                        </a:rPr>
                        <a:t>Non-binary, questioning or self-described</a:t>
                      </a:r>
                    </a:p>
                  </a:txBody>
                  <a:tcPr marL="31343" marR="3134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773"/>
                    </a:solidFill>
                  </a:tcPr>
                </a:tc>
                <a:tc>
                  <a:txBody>
                    <a:bodyPr/>
                    <a:lstStyle/>
                    <a:p>
                      <a:pPr>
                        <a:lnSpc>
                          <a:spcPct val="100000"/>
                        </a:lnSpc>
                        <a:spcAft>
                          <a:spcPts val="6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600"/>
                        </a:spcAft>
                      </a:pPr>
                      <a:r>
                        <a:rPr lang="en-GB" sz="1200">
                          <a:effectLst/>
                          <a:latin typeface="Calibri" panose="020F0502020204030204" pitchFamily="34" charset="0"/>
                          <a:ea typeface="Calibri" panose="020F0502020204030204" pitchFamily="34" charset="0"/>
                          <a:cs typeface="Times New Roman" panose="02020603050405020304" pitchFamily="18" charset="0"/>
                        </a:rPr>
                        <a:t>83 (47%)</a:t>
                      </a:r>
                    </a:p>
                    <a:p>
                      <a:pPr>
                        <a:lnSpc>
                          <a:spcPct val="100000"/>
                        </a:lnSpc>
                        <a:spcAft>
                          <a:spcPts val="600"/>
                        </a:spcAft>
                      </a:pPr>
                      <a:r>
                        <a:rPr lang="en-GB" sz="1200">
                          <a:effectLst/>
                          <a:latin typeface="Calibri" panose="020F0502020204030204" pitchFamily="34" charset="0"/>
                          <a:ea typeface="Calibri" panose="020F0502020204030204" pitchFamily="34" charset="0"/>
                          <a:cs typeface="Times New Roman" panose="02020603050405020304" pitchFamily="18" charset="0"/>
                        </a:rPr>
                        <a:t>88 (49%)</a:t>
                      </a:r>
                    </a:p>
                    <a:p>
                      <a:pPr>
                        <a:lnSpc>
                          <a:spcPct val="100000"/>
                        </a:lnSpc>
                        <a:spcAft>
                          <a:spcPts val="600"/>
                        </a:spcAft>
                      </a:pPr>
                      <a:r>
                        <a:rPr lang="en-GB" sz="1200">
                          <a:effectLst/>
                          <a:latin typeface="Calibri" panose="020F0502020204030204" pitchFamily="34" charset="0"/>
                          <a:ea typeface="Calibri" panose="020F0502020204030204" pitchFamily="34" charset="0"/>
                          <a:cs typeface="Times New Roman" panose="02020603050405020304" pitchFamily="18" charset="0"/>
                        </a:rPr>
                        <a:t>7 (4%)</a:t>
                      </a:r>
                    </a:p>
                  </a:txBody>
                  <a:tcPr marL="31343" marR="3134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3540855"/>
                  </a:ext>
                </a:extLst>
              </a:tr>
              <a:tr h="1046115">
                <a:tc>
                  <a:txBody>
                    <a:bodyPr/>
                    <a:lstStyle/>
                    <a:p>
                      <a:pPr algn="l">
                        <a:lnSpc>
                          <a:spcPct val="100000"/>
                        </a:lnSpc>
                        <a:spcAft>
                          <a:spcPts val="600"/>
                        </a:spcAft>
                      </a:pPr>
                      <a:r>
                        <a:rPr lang="en-GB" sz="1200">
                          <a:effectLst/>
                        </a:rPr>
                        <a:t>Ethnicity                                   </a:t>
                      </a:r>
                    </a:p>
                    <a:p>
                      <a:pPr algn="r">
                        <a:lnSpc>
                          <a:spcPct val="100000"/>
                        </a:lnSpc>
                        <a:spcAft>
                          <a:spcPts val="600"/>
                        </a:spcAft>
                      </a:pPr>
                      <a:r>
                        <a:rPr lang="en-GB" sz="1200">
                          <a:effectLst/>
                        </a:rPr>
                        <a:t>White</a:t>
                      </a:r>
                    </a:p>
                    <a:p>
                      <a:pPr algn="r">
                        <a:lnSpc>
                          <a:spcPct val="100000"/>
                        </a:lnSpc>
                        <a:spcAft>
                          <a:spcPts val="600"/>
                        </a:spcAft>
                      </a:pPr>
                      <a:r>
                        <a:rPr lang="en-GB" sz="1200">
                          <a:effectLst/>
                        </a:rPr>
                        <a:t>Asian/Asian British</a:t>
                      </a:r>
                    </a:p>
                    <a:p>
                      <a:pPr marL="0" marR="0" lvl="0" indent="0" algn="r" defTabSz="417925" rtl="0" eaLnBrk="1" fontAlgn="auto" latinLnBrk="0" hangingPunct="1">
                        <a:lnSpc>
                          <a:spcPct val="100000"/>
                        </a:lnSpc>
                        <a:spcBef>
                          <a:spcPts val="0"/>
                        </a:spcBef>
                        <a:spcAft>
                          <a:spcPts val="600"/>
                        </a:spcAft>
                        <a:buClrTx/>
                        <a:buSzTx/>
                        <a:buFontTx/>
                        <a:buNone/>
                        <a:tabLst/>
                        <a:defRPr/>
                      </a:pPr>
                      <a:r>
                        <a:rPr lang="en-GB" sz="1200">
                          <a:effectLst/>
                        </a:rPr>
                        <a:t>Mixed or multiple ethnicity</a:t>
                      </a:r>
                    </a:p>
                    <a:p>
                      <a:pPr algn="r">
                        <a:lnSpc>
                          <a:spcPct val="100000"/>
                        </a:lnSpc>
                        <a:spcAft>
                          <a:spcPts val="600"/>
                        </a:spcAft>
                      </a:pPr>
                      <a:r>
                        <a:rPr lang="en-GB" sz="1200">
                          <a:effectLst/>
                        </a:rPr>
                        <a:t>Black/Black British</a:t>
                      </a:r>
                    </a:p>
                    <a:p>
                      <a:pPr algn="r">
                        <a:lnSpc>
                          <a:spcPct val="100000"/>
                        </a:lnSpc>
                        <a:spcAft>
                          <a:spcPts val="600"/>
                        </a:spcAft>
                      </a:pPr>
                      <a:r>
                        <a:rPr lang="en-GB" sz="1200">
                          <a:effectLst/>
                        </a:rPr>
                        <a:t>Other ethnic identity</a:t>
                      </a:r>
                    </a:p>
                  </a:txBody>
                  <a:tcPr marL="31343" marR="3134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773"/>
                    </a:solidFill>
                  </a:tcPr>
                </a:tc>
                <a:tc>
                  <a:txBody>
                    <a:bodyPr/>
                    <a:lstStyle/>
                    <a:p>
                      <a:pPr>
                        <a:lnSpc>
                          <a:spcPct val="100000"/>
                        </a:lnSpc>
                        <a:spcAft>
                          <a:spcPts val="6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600"/>
                        </a:spcAft>
                      </a:pPr>
                      <a:r>
                        <a:rPr lang="en-GB" sz="1200">
                          <a:effectLst/>
                          <a:latin typeface="Calibri" panose="020F0502020204030204" pitchFamily="34" charset="0"/>
                          <a:ea typeface="Calibri" panose="020F0502020204030204" pitchFamily="34" charset="0"/>
                          <a:cs typeface="Times New Roman" panose="02020603050405020304" pitchFamily="18" charset="0"/>
                        </a:rPr>
                        <a:t>111 (64%)</a:t>
                      </a:r>
                    </a:p>
                    <a:p>
                      <a:pPr>
                        <a:lnSpc>
                          <a:spcPct val="100000"/>
                        </a:lnSpc>
                        <a:spcAft>
                          <a:spcPts val="600"/>
                        </a:spcAft>
                      </a:pPr>
                      <a:r>
                        <a:rPr lang="en-GB" sz="1200">
                          <a:effectLst/>
                          <a:latin typeface="Calibri" panose="020F0502020204030204" pitchFamily="34" charset="0"/>
                          <a:ea typeface="Calibri" panose="020F0502020204030204" pitchFamily="34" charset="0"/>
                          <a:cs typeface="Times New Roman" panose="02020603050405020304" pitchFamily="18" charset="0"/>
                        </a:rPr>
                        <a:t>36 (21%)</a:t>
                      </a:r>
                    </a:p>
                    <a:p>
                      <a:pPr marL="0" marR="0" lvl="0" indent="0" algn="l" defTabSz="417925" rtl="0" eaLnBrk="1" fontAlgn="auto" latinLnBrk="0" hangingPunct="1">
                        <a:lnSpc>
                          <a:spcPct val="100000"/>
                        </a:lnSpc>
                        <a:spcBef>
                          <a:spcPts val="0"/>
                        </a:spcBef>
                        <a:spcAft>
                          <a:spcPts val="600"/>
                        </a:spcAft>
                        <a:buClrTx/>
                        <a:buSzTx/>
                        <a:buFontTx/>
                        <a:buNone/>
                        <a:tabLst/>
                        <a:defRPr/>
                      </a:pPr>
                      <a:endParaRPr lang="en-GB" sz="4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17925" rtl="0" eaLnBrk="1" fontAlgn="auto" latinLnBrk="0" hangingPunct="1">
                        <a:lnSpc>
                          <a:spcPct val="100000"/>
                        </a:lnSpc>
                        <a:spcBef>
                          <a:spcPts val="0"/>
                        </a:spcBef>
                        <a:spcAft>
                          <a:spcPts val="600"/>
                        </a:spcAft>
                        <a:buClrTx/>
                        <a:buSzTx/>
                        <a:buFontTx/>
                        <a:buNone/>
                        <a:tabLst/>
                        <a:defRPr/>
                      </a:pPr>
                      <a:r>
                        <a:rPr lang="en-GB" sz="1200">
                          <a:effectLst/>
                          <a:latin typeface="Calibri" panose="020F0502020204030204" pitchFamily="34" charset="0"/>
                          <a:ea typeface="Calibri" panose="020F0502020204030204" pitchFamily="34" charset="0"/>
                          <a:cs typeface="Times New Roman" panose="02020603050405020304" pitchFamily="18" charset="0"/>
                        </a:rPr>
                        <a:t>15 (9%)</a:t>
                      </a:r>
                    </a:p>
                    <a:p>
                      <a:pPr marL="0" marR="0" lvl="0" indent="0" algn="l" defTabSz="417925" rtl="0" eaLnBrk="1" fontAlgn="auto" latinLnBrk="0" hangingPunct="1">
                        <a:lnSpc>
                          <a:spcPct val="100000"/>
                        </a:lnSpc>
                        <a:spcBef>
                          <a:spcPts val="0"/>
                        </a:spcBef>
                        <a:spcAft>
                          <a:spcPts val="300"/>
                        </a:spcAft>
                        <a:buClrTx/>
                        <a:buSzTx/>
                        <a:buFontTx/>
                        <a:buNone/>
                        <a:tabLst/>
                        <a:defRPr/>
                      </a:pPr>
                      <a:endParaRPr lang="en-GB" sz="1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600"/>
                        </a:spcAft>
                      </a:pPr>
                      <a:r>
                        <a:rPr lang="en-GB" sz="1200">
                          <a:effectLst/>
                          <a:latin typeface="Calibri" panose="020F0502020204030204" pitchFamily="34" charset="0"/>
                          <a:ea typeface="Calibri" panose="020F0502020204030204" pitchFamily="34" charset="0"/>
                          <a:cs typeface="Times New Roman" panose="02020603050405020304" pitchFamily="18" charset="0"/>
                        </a:rPr>
                        <a:t>8 (5%)</a:t>
                      </a:r>
                    </a:p>
                    <a:p>
                      <a:pPr>
                        <a:lnSpc>
                          <a:spcPct val="100000"/>
                        </a:lnSpc>
                        <a:spcAft>
                          <a:spcPts val="600"/>
                        </a:spcAft>
                      </a:pPr>
                      <a:r>
                        <a:rPr lang="en-GB" sz="1200">
                          <a:effectLst/>
                          <a:latin typeface="Calibri" panose="020F0502020204030204" pitchFamily="34" charset="0"/>
                          <a:ea typeface="Calibri" panose="020F0502020204030204" pitchFamily="34" charset="0"/>
                          <a:cs typeface="Times New Roman" panose="02020603050405020304" pitchFamily="18" charset="0"/>
                        </a:rPr>
                        <a:t>3 (2%)</a:t>
                      </a:r>
                    </a:p>
                  </a:txBody>
                  <a:tcPr marL="31343" marR="3134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8510879"/>
                  </a:ext>
                </a:extLst>
              </a:tr>
              <a:tr h="748497">
                <a:tc>
                  <a:txBody>
                    <a:bodyPr/>
                    <a:lstStyle/>
                    <a:p>
                      <a:pPr algn="l">
                        <a:lnSpc>
                          <a:spcPct val="100000"/>
                        </a:lnSpc>
                        <a:spcAft>
                          <a:spcPts val="600"/>
                        </a:spcAft>
                      </a:pPr>
                      <a:r>
                        <a:rPr lang="en-GB" sz="1200">
                          <a:effectLst/>
                        </a:rPr>
                        <a:t>Receive Free School Meals?           </a:t>
                      </a:r>
                    </a:p>
                    <a:p>
                      <a:pPr algn="r">
                        <a:lnSpc>
                          <a:spcPct val="100000"/>
                        </a:lnSpc>
                        <a:spcAft>
                          <a:spcPts val="600"/>
                        </a:spcAft>
                      </a:pPr>
                      <a:r>
                        <a:rPr lang="en-GB" sz="1200">
                          <a:effectLst/>
                        </a:rPr>
                        <a:t>Yes</a:t>
                      </a:r>
                    </a:p>
                    <a:p>
                      <a:pPr algn="r">
                        <a:lnSpc>
                          <a:spcPct val="100000"/>
                        </a:lnSpc>
                        <a:spcAft>
                          <a:spcPts val="600"/>
                        </a:spcAft>
                      </a:pPr>
                      <a:r>
                        <a:rPr lang="en-GB" sz="1200">
                          <a:effectLst/>
                        </a:rPr>
                        <a:t>No</a:t>
                      </a:r>
                    </a:p>
                    <a:p>
                      <a:pPr algn="r">
                        <a:lnSpc>
                          <a:spcPct val="100000"/>
                        </a:lnSpc>
                        <a:spcAft>
                          <a:spcPts val="600"/>
                        </a:spcAft>
                      </a:pPr>
                      <a:r>
                        <a:rPr lang="en-GB" sz="1200">
                          <a:effectLst/>
                        </a:rPr>
                        <a:t>Prefer not to say</a:t>
                      </a:r>
                    </a:p>
                  </a:txBody>
                  <a:tcPr marL="31343" marR="3134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A773"/>
                    </a:solidFill>
                  </a:tcPr>
                </a:tc>
                <a:tc>
                  <a:txBody>
                    <a:bodyPr/>
                    <a:lstStyle/>
                    <a:p>
                      <a:pPr>
                        <a:lnSpc>
                          <a:spcPct val="100000"/>
                        </a:lnSpc>
                        <a:spcAft>
                          <a:spcPts val="6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600"/>
                        </a:spcAft>
                      </a:pPr>
                      <a:endParaRPr lang="en-GB" sz="7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600"/>
                        </a:spcAft>
                      </a:pPr>
                      <a:r>
                        <a:rPr lang="en-GB" sz="1200">
                          <a:effectLst/>
                          <a:latin typeface="Calibri" panose="020F0502020204030204" pitchFamily="34" charset="0"/>
                          <a:ea typeface="Calibri" panose="020F0502020204030204" pitchFamily="34" charset="0"/>
                          <a:cs typeface="Times New Roman" panose="02020603050405020304" pitchFamily="18" charset="0"/>
                        </a:rPr>
                        <a:t>25 (14%)</a:t>
                      </a:r>
                    </a:p>
                    <a:p>
                      <a:pPr>
                        <a:lnSpc>
                          <a:spcPct val="100000"/>
                        </a:lnSpc>
                        <a:spcAft>
                          <a:spcPts val="600"/>
                        </a:spcAft>
                      </a:pPr>
                      <a:r>
                        <a:rPr lang="en-GB" sz="1200">
                          <a:effectLst/>
                          <a:latin typeface="Calibri" panose="020F0502020204030204" pitchFamily="34" charset="0"/>
                          <a:ea typeface="Calibri" panose="020F0502020204030204" pitchFamily="34" charset="0"/>
                          <a:cs typeface="Times New Roman" panose="02020603050405020304" pitchFamily="18" charset="0"/>
                        </a:rPr>
                        <a:t>143 (79%)</a:t>
                      </a:r>
                    </a:p>
                    <a:p>
                      <a:pPr>
                        <a:lnSpc>
                          <a:spcPct val="100000"/>
                        </a:lnSpc>
                        <a:spcAft>
                          <a:spcPts val="600"/>
                        </a:spcAft>
                      </a:pPr>
                      <a:r>
                        <a:rPr lang="en-GB" sz="1200">
                          <a:effectLst/>
                          <a:latin typeface="Calibri" panose="020F0502020204030204" pitchFamily="34" charset="0"/>
                          <a:ea typeface="Calibri" panose="020F0502020204030204" pitchFamily="34" charset="0"/>
                          <a:cs typeface="Times New Roman" panose="02020603050405020304" pitchFamily="18" charset="0"/>
                        </a:rPr>
                        <a:t>8 (4%)</a:t>
                      </a:r>
                    </a:p>
                  </a:txBody>
                  <a:tcPr marL="31343" marR="3134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446522256"/>
                  </a:ext>
                </a:extLst>
              </a:tr>
            </a:tbl>
          </a:graphicData>
        </a:graphic>
      </p:graphicFrame>
      <p:pic>
        <p:nvPicPr>
          <p:cNvPr id="7" name="Picture 6" descr="A picture containing text, clipart&#10;&#10;Description automatically generated">
            <a:extLst>
              <a:ext uri="{FF2B5EF4-FFF2-40B4-BE49-F238E27FC236}">
                <a16:creationId xmlns:a16="http://schemas.microsoft.com/office/drawing/2014/main" id="{42C951C0-5B30-E6A0-4496-97EAD31DF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8" name="Text Placeholder 3">
            <a:extLst>
              <a:ext uri="{FF2B5EF4-FFF2-40B4-BE49-F238E27FC236}">
                <a16:creationId xmlns:a16="http://schemas.microsoft.com/office/drawing/2014/main" id="{0DE6DDC1-40A0-A621-66A7-BEB9A4670E56}"/>
              </a:ext>
            </a:extLst>
          </p:cNvPr>
          <p:cNvSpPr txBox="1">
            <a:spLocks/>
          </p:cNvSpPr>
          <p:nvPr/>
        </p:nvSpPr>
        <p:spPr>
          <a:xfrm>
            <a:off x="544992" y="1243713"/>
            <a:ext cx="6004200" cy="830997"/>
          </a:xfrm>
          <a:prstGeom prst="rect">
            <a:avLst/>
          </a:prstGeom>
        </p:spPr>
        <p:txBody>
          <a:bodyPr/>
          <a:lstStyle>
            <a:lvl1pPr marL="104482" indent="-104482" algn="l" defTabSz="417925" rtl="0" eaLnBrk="1" latinLnBrk="0" hangingPunct="1">
              <a:lnSpc>
                <a:spcPct val="90000"/>
              </a:lnSpc>
              <a:spcBef>
                <a:spcPts val="457"/>
              </a:spcBef>
              <a:buFont typeface="Arial" panose="020B0604020202020204" pitchFamily="34" charset="0"/>
              <a:buChar char="•"/>
              <a:defRPr sz="1280" kern="1200">
                <a:solidFill>
                  <a:schemeClr val="tx1"/>
                </a:solidFill>
                <a:latin typeface="+mn-lt"/>
                <a:ea typeface="+mn-ea"/>
                <a:cs typeface="+mn-cs"/>
              </a:defRPr>
            </a:lvl1pPr>
            <a:lvl2pPr marL="313444" indent="-104482" algn="l" defTabSz="417925" rtl="0" eaLnBrk="1" latinLnBrk="0" hangingPunct="1">
              <a:lnSpc>
                <a:spcPct val="90000"/>
              </a:lnSpc>
              <a:spcBef>
                <a:spcPts val="228"/>
              </a:spcBef>
              <a:buFont typeface="Arial" panose="020B0604020202020204" pitchFamily="34" charset="0"/>
              <a:buChar char="•"/>
              <a:defRPr sz="1097" kern="1200">
                <a:solidFill>
                  <a:schemeClr val="tx1"/>
                </a:solidFill>
                <a:latin typeface="+mn-lt"/>
                <a:ea typeface="+mn-ea"/>
                <a:cs typeface="+mn-cs"/>
              </a:defRPr>
            </a:lvl2pPr>
            <a:lvl3pPr marL="522407" indent="-104482" algn="l" defTabSz="417925" rtl="0" eaLnBrk="1" latinLnBrk="0" hangingPunct="1">
              <a:lnSpc>
                <a:spcPct val="90000"/>
              </a:lnSpc>
              <a:spcBef>
                <a:spcPts val="228"/>
              </a:spcBef>
              <a:buFont typeface="Arial" panose="020B0604020202020204" pitchFamily="34" charset="0"/>
              <a:buChar char="•"/>
              <a:defRPr sz="914" kern="1200">
                <a:solidFill>
                  <a:schemeClr val="tx1"/>
                </a:solidFill>
                <a:latin typeface="+mn-lt"/>
                <a:ea typeface="+mn-ea"/>
                <a:cs typeface="+mn-cs"/>
              </a:defRPr>
            </a:lvl3pPr>
            <a:lvl4pPr marL="73136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4pPr>
            <a:lvl5pPr marL="940331"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5pPr>
            <a:lvl6pPr marL="1149294"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6pPr>
            <a:lvl7pPr marL="1358257"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7pPr>
            <a:lvl8pPr marL="156721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8pPr>
            <a:lvl9pPr marL="1776182"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9pPr>
          </a:lstStyle>
          <a:p>
            <a:pPr marL="0" indent="0">
              <a:lnSpc>
                <a:spcPct val="107000"/>
              </a:lnSpc>
              <a:spcBef>
                <a:spcPts val="275"/>
              </a:spcBef>
              <a:spcAft>
                <a:spcPts val="275"/>
              </a:spcAft>
              <a:buFont typeface="Arial" panose="020B0604020202020204" pitchFamily="34" charset="0"/>
              <a:buNone/>
            </a:pPr>
            <a:r>
              <a:rPr lang="en-GB" sz="1400" b="1">
                <a:latin typeface="+mj-lt"/>
                <a:ea typeface="Calibri" panose="020F0502020204030204" pitchFamily="34" charset="0"/>
                <a:cs typeface="Times New Roman" panose="02020603050405020304" pitchFamily="18" charset="0"/>
              </a:rPr>
              <a:t>As with the school days, the survey was conducted using </a:t>
            </a:r>
            <a:r>
              <a:rPr lang="en-GB" sz="1400" b="1" err="1">
                <a:latin typeface="+mj-lt"/>
                <a:ea typeface="Calibri" panose="020F0502020204030204" pitchFamily="34" charset="0"/>
                <a:cs typeface="Times New Roman" panose="02020603050405020304" pitchFamily="18" charset="0"/>
              </a:rPr>
              <a:t>ipads</a:t>
            </a:r>
            <a:r>
              <a:rPr lang="en-GB" sz="1400" b="1">
                <a:latin typeface="+mj-lt"/>
                <a:ea typeface="Calibri" panose="020F0502020204030204" pitchFamily="34" charset="0"/>
                <a:cs typeface="Times New Roman" panose="02020603050405020304" pitchFamily="18" charset="0"/>
              </a:rPr>
              <a:t> on the show floor, primarily near the exits to capture the views of young people as they were leaving. </a:t>
            </a:r>
          </a:p>
          <a:p>
            <a:pPr marL="0" indent="0">
              <a:lnSpc>
                <a:spcPct val="107000"/>
              </a:lnSpc>
              <a:spcBef>
                <a:spcPts val="275"/>
              </a:spcBef>
              <a:spcAft>
                <a:spcPts val="275"/>
              </a:spcAft>
              <a:buFont typeface="Arial" panose="020B0604020202020204" pitchFamily="34" charset="0"/>
              <a:buNone/>
            </a:pPr>
            <a:endParaRPr lang="en-GB" sz="1400" b="1">
              <a:latin typeface="+mj-lt"/>
              <a:ea typeface="Calibri" panose="020F0502020204030204" pitchFamily="34" charset="0"/>
              <a:cs typeface="Times New Roman" panose="02020603050405020304" pitchFamily="18" charset="0"/>
            </a:endParaRPr>
          </a:p>
          <a:p>
            <a:pPr marL="0" indent="0">
              <a:lnSpc>
                <a:spcPct val="107000"/>
              </a:lnSpc>
              <a:spcBef>
                <a:spcPts val="275"/>
              </a:spcBef>
              <a:spcAft>
                <a:spcPts val="275"/>
              </a:spcAft>
              <a:buFont typeface="Arial" panose="020B0604020202020204" pitchFamily="34" charset="0"/>
              <a:buNone/>
            </a:pPr>
            <a:endParaRPr lang="en-GB" sz="1400">
              <a:latin typeface="+mj-lt"/>
              <a:ea typeface="Calibri" panose="020F0502020204030204" pitchFamily="34" charset="0"/>
              <a:cs typeface="Times New Roman" panose="02020603050405020304" pitchFamily="18" charset="0"/>
            </a:endParaRPr>
          </a:p>
        </p:txBody>
      </p:sp>
      <p:sp>
        <p:nvSpPr>
          <p:cNvPr id="5" name="Text Placeholder 3">
            <a:extLst>
              <a:ext uri="{FF2B5EF4-FFF2-40B4-BE49-F238E27FC236}">
                <a16:creationId xmlns:a16="http://schemas.microsoft.com/office/drawing/2014/main" id="{D9C6D2B7-EBC2-F454-79E9-BD272D2DB7B1}"/>
              </a:ext>
            </a:extLst>
          </p:cNvPr>
          <p:cNvSpPr txBox="1">
            <a:spLocks/>
          </p:cNvSpPr>
          <p:nvPr/>
        </p:nvSpPr>
        <p:spPr>
          <a:xfrm>
            <a:off x="3789951" y="2850125"/>
            <a:ext cx="2759241" cy="4418517"/>
          </a:xfrm>
          <a:prstGeom prst="rect">
            <a:avLst/>
          </a:prstGeom>
        </p:spPr>
        <p:txBody>
          <a:bodyPr numCol="1" spcCol="360000"/>
          <a:lstStyle>
            <a:lvl1pPr marL="104482" indent="-104482" algn="l" defTabSz="417925" rtl="0" eaLnBrk="1" latinLnBrk="0" hangingPunct="1">
              <a:lnSpc>
                <a:spcPct val="90000"/>
              </a:lnSpc>
              <a:spcBef>
                <a:spcPts val="457"/>
              </a:spcBef>
              <a:buFont typeface="Arial" panose="020B0604020202020204" pitchFamily="34" charset="0"/>
              <a:buChar char="•"/>
              <a:defRPr sz="1280" kern="1200">
                <a:solidFill>
                  <a:schemeClr val="tx1"/>
                </a:solidFill>
                <a:latin typeface="+mn-lt"/>
                <a:ea typeface="+mn-ea"/>
                <a:cs typeface="+mn-cs"/>
              </a:defRPr>
            </a:lvl1pPr>
            <a:lvl2pPr marL="313444" indent="-104482" algn="l" defTabSz="417925" rtl="0" eaLnBrk="1" latinLnBrk="0" hangingPunct="1">
              <a:lnSpc>
                <a:spcPct val="90000"/>
              </a:lnSpc>
              <a:spcBef>
                <a:spcPts val="228"/>
              </a:spcBef>
              <a:buFont typeface="Arial" panose="020B0604020202020204" pitchFamily="34" charset="0"/>
              <a:buChar char="•"/>
              <a:defRPr sz="1097" kern="1200">
                <a:solidFill>
                  <a:schemeClr val="tx1"/>
                </a:solidFill>
                <a:latin typeface="+mn-lt"/>
                <a:ea typeface="+mn-ea"/>
                <a:cs typeface="+mn-cs"/>
              </a:defRPr>
            </a:lvl2pPr>
            <a:lvl3pPr marL="522407" indent="-104482" algn="l" defTabSz="417925" rtl="0" eaLnBrk="1" latinLnBrk="0" hangingPunct="1">
              <a:lnSpc>
                <a:spcPct val="90000"/>
              </a:lnSpc>
              <a:spcBef>
                <a:spcPts val="228"/>
              </a:spcBef>
              <a:buFont typeface="Arial" panose="020B0604020202020204" pitchFamily="34" charset="0"/>
              <a:buChar char="•"/>
              <a:defRPr sz="914" kern="1200">
                <a:solidFill>
                  <a:schemeClr val="tx1"/>
                </a:solidFill>
                <a:latin typeface="+mn-lt"/>
                <a:ea typeface="+mn-ea"/>
                <a:cs typeface="+mn-cs"/>
              </a:defRPr>
            </a:lvl3pPr>
            <a:lvl4pPr marL="73136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4pPr>
            <a:lvl5pPr marL="940331"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5pPr>
            <a:lvl6pPr marL="1149294"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6pPr>
            <a:lvl7pPr marL="1358257"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7pPr>
            <a:lvl8pPr marL="156721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8pPr>
            <a:lvl9pPr marL="1776182"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9pPr>
          </a:lstStyle>
          <a:p>
            <a:pPr marL="0" indent="0">
              <a:buNone/>
            </a:pPr>
            <a:r>
              <a:rPr lang="en-GB" sz="1200"/>
              <a:t>Big Bang Unlocked was open to a wider age range of students than the day sessions. Families often brought siblings along who might be outside the target age range but who participated fully in the event.</a:t>
            </a:r>
          </a:p>
          <a:p>
            <a:pPr marL="0" indent="0">
              <a:buNone/>
            </a:pPr>
            <a:endParaRPr lang="en-GB" sz="1200"/>
          </a:p>
          <a:p>
            <a:pPr marL="0" indent="0">
              <a:buNone/>
            </a:pPr>
            <a:r>
              <a:rPr lang="en-GB" sz="1200"/>
              <a:t>There was a more even mix of girls and boys compared to the school sessions. Unlocked also had a greater proportion of white students and a lower proportion of students receiving free school meals compared with the day sessions.</a:t>
            </a:r>
          </a:p>
          <a:p>
            <a:pPr marL="0" indent="0">
              <a:buNone/>
            </a:pPr>
            <a:endParaRPr lang="en-GB" sz="1200"/>
          </a:p>
          <a:p>
            <a:pPr marL="0" indent="0">
              <a:buNone/>
            </a:pPr>
            <a:r>
              <a:rPr lang="en-GB" sz="1200" b="1"/>
              <a:t>STEM activity</a:t>
            </a:r>
          </a:p>
          <a:p>
            <a:pPr marL="0" indent="0">
              <a:buNone/>
            </a:pPr>
            <a:r>
              <a:rPr lang="en-GB" sz="1200"/>
              <a:t>Unsurprisingly, young people who attended Unlocked had comparatively high prior STEM engagement. On average, young people engaged in 3.7 of the listed activities. This was slightly higher for boys (3.9) compared to girls (3.5). </a:t>
            </a:r>
          </a:p>
          <a:p>
            <a:pPr marL="0" indent="0">
              <a:buNone/>
            </a:pPr>
            <a:endParaRPr lang="en-GB" sz="1200"/>
          </a:p>
          <a:p>
            <a:pPr marL="0" indent="0">
              <a:buNone/>
            </a:pPr>
            <a:r>
              <a:rPr lang="en-GB" sz="1200"/>
              <a:t>Over two-thirds (69%) of young people who responded to the survey were categorised as having High levels of STEM activity compared with 47% at the day sessions. Only 6% did not engage in any of the listed activities compared with 17% at the day sessions.</a:t>
            </a:r>
          </a:p>
          <a:p>
            <a:pPr marL="0" indent="0">
              <a:buNone/>
            </a:pPr>
            <a:endParaRPr lang="en-GB" sz="1200"/>
          </a:p>
        </p:txBody>
      </p:sp>
      <p:sp>
        <p:nvSpPr>
          <p:cNvPr id="6" name="TextBox 5">
            <a:extLst>
              <a:ext uri="{FF2B5EF4-FFF2-40B4-BE49-F238E27FC236}">
                <a16:creationId xmlns:a16="http://schemas.microsoft.com/office/drawing/2014/main" id="{CE826B6B-7078-E4F6-1424-95D4DCE7BC9A}"/>
              </a:ext>
            </a:extLst>
          </p:cNvPr>
          <p:cNvSpPr txBox="1"/>
          <p:nvPr/>
        </p:nvSpPr>
        <p:spPr>
          <a:xfrm>
            <a:off x="6163876" y="9287271"/>
            <a:ext cx="465447" cy="307777"/>
          </a:xfrm>
          <a:prstGeom prst="rect">
            <a:avLst/>
          </a:prstGeom>
          <a:noFill/>
        </p:spPr>
        <p:txBody>
          <a:bodyPr wrap="square" rtlCol="0">
            <a:spAutoFit/>
          </a:bodyPr>
          <a:lstStyle/>
          <a:p>
            <a:fld id="{D232A817-58A1-489D-9C77-F8DACB3E566B}" type="slidenum">
              <a:rPr lang="en-GB" sz="1400" smtClean="0"/>
              <a:t>19</a:t>
            </a:fld>
            <a:endParaRPr lang="en-GB" sz="1400"/>
          </a:p>
        </p:txBody>
      </p:sp>
    </p:spTree>
    <p:extLst>
      <p:ext uri="{BB962C8B-B14F-4D97-AF65-F5344CB8AC3E}">
        <p14:creationId xmlns:p14="http://schemas.microsoft.com/office/powerpoint/2010/main" val="1830346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9000" y="1309987"/>
            <a:ext cx="5760000" cy="576263"/>
          </a:xfrm>
          <a:prstGeom prst="rect">
            <a:avLst/>
          </a:prstGeom>
        </p:spPr>
        <p:txBody>
          <a:bodyPr/>
          <a:lstStyle/>
          <a:p>
            <a:pPr marL="0" indent="0">
              <a:buNone/>
            </a:pPr>
            <a:r>
              <a:rPr lang="en-GB" sz="1400" b="1" dirty="0"/>
              <a:t>This report provides details of the learning from the Big Bang Fair evaluation, including surveys with students and teachers at the Fair, and focus groups with teachers following the Fair.</a:t>
            </a:r>
          </a:p>
        </p:txBody>
      </p:sp>
      <p:pic>
        <p:nvPicPr>
          <p:cNvPr id="7" name="Picture 6" descr="A picture containing text, clipart&#10;&#10;Description automatically generated">
            <a:extLst>
              <a:ext uri="{FF2B5EF4-FFF2-40B4-BE49-F238E27FC236}">
                <a16:creationId xmlns:a16="http://schemas.microsoft.com/office/drawing/2014/main" id="{08B939E2-34BE-81EA-3076-DE4EA24E8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9" name="Title 1">
            <a:extLst>
              <a:ext uri="{FF2B5EF4-FFF2-40B4-BE49-F238E27FC236}">
                <a16:creationId xmlns:a16="http://schemas.microsoft.com/office/drawing/2014/main" id="{3FC08526-9139-D970-DFAD-B2FC264639E4}"/>
              </a:ext>
            </a:extLst>
          </p:cNvPr>
          <p:cNvSpPr txBox="1">
            <a:spLocks/>
          </p:cNvSpPr>
          <p:nvPr/>
        </p:nvSpPr>
        <p:spPr>
          <a:xfrm>
            <a:off x="0" y="485775"/>
            <a:ext cx="6858000" cy="576263"/>
          </a:xfrm>
          <a:prstGeom prst="rect">
            <a:avLst/>
          </a:prstGeom>
          <a:solidFill>
            <a:srgbClr val="00A773"/>
          </a:solidFill>
        </p:spPr>
        <p:txBody>
          <a:bodyPr lIns="91440" tIns="45720" rIns="91440" bIns="45720"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Executive summary</a:t>
            </a:r>
          </a:p>
        </p:txBody>
      </p:sp>
      <p:sp>
        <p:nvSpPr>
          <p:cNvPr id="2" name="TextBox 1">
            <a:extLst>
              <a:ext uri="{FF2B5EF4-FFF2-40B4-BE49-F238E27FC236}">
                <a16:creationId xmlns:a16="http://schemas.microsoft.com/office/drawing/2014/main" id="{4CF1CC7C-E99D-B3C4-8A89-28A105FB36E3}"/>
              </a:ext>
            </a:extLst>
          </p:cNvPr>
          <p:cNvSpPr txBox="1"/>
          <p:nvPr/>
        </p:nvSpPr>
        <p:spPr>
          <a:xfrm>
            <a:off x="549000" y="2134199"/>
            <a:ext cx="5760000" cy="7478970"/>
          </a:xfrm>
          <a:prstGeom prst="rect">
            <a:avLst/>
          </a:prstGeom>
          <a:noFill/>
        </p:spPr>
        <p:txBody>
          <a:bodyPr wrap="square" numCol="2" spcCol="360000" rtlCol="0">
            <a:spAutoFit/>
          </a:bodyPr>
          <a:lstStyle/>
          <a:p>
            <a:r>
              <a:rPr lang="en-GB" sz="1200" dirty="0"/>
              <a:t>Over 2,300 students completed the survey at the Big Bang Fair school days, and a further 183 completed a survey at Unlocked. Over 300 teachers from 150 schools also completed a survey and provided feedback for this evaluation.</a:t>
            </a:r>
          </a:p>
          <a:p>
            <a:endParaRPr lang="en-GB" sz="1200" dirty="0"/>
          </a:p>
          <a:p>
            <a:r>
              <a:rPr lang="en-GB" sz="1200" b="1" i="1" dirty="0"/>
              <a:t>The Big Bang Fair is an engaging and enjoyable experience for most students. </a:t>
            </a:r>
          </a:p>
          <a:p>
            <a:r>
              <a:rPr lang="en-GB" sz="1200" dirty="0"/>
              <a:t>88% of students said that they enjoyed the Big Bang Fair, and 83% of teachers said that it had engaged their students. </a:t>
            </a:r>
          </a:p>
          <a:p>
            <a:endParaRPr lang="en-GB" sz="1200" dirty="0"/>
          </a:p>
          <a:p>
            <a:r>
              <a:rPr lang="en-GB" sz="1200" dirty="0"/>
              <a:t>At least 82% of students get a chance to speak to a STEM professional while at the Fair. </a:t>
            </a:r>
          </a:p>
          <a:p>
            <a:r>
              <a:rPr lang="en-GB" sz="1200" b="1" i="1" dirty="0"/>
              <a:t>Teachers are mostly very positive about their experience of the Fair</a:t>
            </a:r>
          </a:p>
          <a:p>
            <a:r>
              <a:rPr lang="en-GB" sz="1200" dirty="0"/>
              <a:t>80% of teachers rated the Big Bang Fair as good or excellent. 78% of teachers agreed that the Fair has clear links to the curriculum and 88% agreed the Fair highlights the variety &amp; diversity of careers in engineering.</a:t>
            </a:r>
          </a:p>
          <a:p>
            <a:endParaRPr lang="en-GB" sz="1200" dirty="0"/>
          </a:p>
          <a:p>
            <a:r>
              <a:rPr lang="en-GB" sz="1200" b="1" i="1" dirty="0"/>
              <a:t>Students learn about careers in STEM</a:t>
            </a:r>
          </a:p>
          <a:p>
            <a:r>
              <a:rPr lang="en-GB" sz="1200" dirty="0"/>
              <a:t>Around 80% of students say they know about what people working in STEM do. 77% of young people agreed that they learned about the role engineers play in creating greener technologies.</a:t>
            </a:r>
          </a:p>
          <a:p>
            <a:endParaRPr lang="en-GB" sz="1200" dirty="0"/>
          </a:p>
          <a:p>
            <a:endParaRPr lang="en-GB" sz="1200" dirty="0"/>
          </a:p>
          <a:p>
            <a:endParaRPr lang="en-GB" sz="1200" dirty="0"/>
          </a:p>
          <a:p>
            <a:endParaRPr lang="en-GB" sz="1200" dirty="0"/>
          </a:p>
          <a:p>
            <a:endParaRPr lang="en-GB" sz="1200" dirty="0"/>
          </a:p>
          <a:p>
            <a:r>
              <a:rPr lang="en-GB" sz="1200" dirty="0"/>
              <a:t>62% of young people said they knew which subjects they need to do next to become an engineer, and 96% said they would choose to do at least one STEM subject, given the option.</a:t>
            </a:r>
          </a:p>
          <a:p>
            <a:endParaRPr lang="en-GB" sz="1200" dirty="0"/>
          </a:p>
          <a:p>
            <a:r>
              <a:rPr lang="en-GB" sz="1200" b="1" i="1" dirty="0"/>
              <a:t>Teachers feel confident to advise students around STEM careers</a:t>
            </a:r>
          </a:p>
          <a:p>
            <a:r>
              <a:rPr lang="en-GB" sz="1200" dirty="0"/>
              <a:t>Most teachers feel confident advising students around STEM careers, but more are confident about science than technology or engineering. 54% of teachers said they are more likely to suggest a career in engineering to students after attending the Fair.</a:t>
            </a:r>
          </a:p>
          <a:p>
            <a:endParaRPr lang="en-GB" sz="1200" dirty="0"/>
          </a:p>
          <a:p>
            <a:r>
              <a:rPr lang="en-GB" sz="1200" b="1" i="1" dirty="0"/>
              <a:t>Students are inspired to do and learn more around STEM</a:t>
            </a:r>
          </a:p>
          <a:p>
            <a:r>
              <a:rPr lang="en-GB" sz="1200" dirty="0"/>
              <a:t>75% of young people agreed that the Fair had made them want to do more STEM activities. 74% of young people agreed that the Fair had made them want to find out more about a career in STEM.</a:t>
            </a:r>
          </a:p>
          <a:p>
            <a:endParaRPr lang="en-GB" sz="1200" dirty="0"/>
          </a:p>
          <a:p>
            <a:r>
              <a:rPr lang="en-GB" sz="1200" dirty="0"/>
              <a:t>87% of young people said that they were interested in a career in at least one of science, technology and engineering.</a:t>
            </a:r>
          </a:p>
          <a:p>
            <a:endParaRPr lang="en-GB" sz="1200" dirty="0"/>
          </a:p>
          <a:p>
            <a:r>
              <a:rPr lang="en-GB" sz="1200" b="1" i="1" dirty="0"/>
              <a:t>Big Bang Unlocked reached a small but highly engaged group of young people.</a:t>
            </a:r>
          </a:p>
          <a:p>
            <a:r>
              <a:rPr lang="en-GB" sz="1200" dirty="0"/>
              <a:t>Those who attended were mostly already taking part in a range of extra-curricular STEM activities. They nearly all enjoyed the Fair and over 90% are interested in a STEM career.</a:t>
            </a:r>
          </a:p>
          <a:p>
            <a:endParaRPr lang="en-GB" sz="1200" dirty="0"/>
          </a:p>
          <a:p>
            <a:endParaRPr lang="en-GB" sz="1200" b="1" i="1" dirty="0"/>
          </a:p>
        </p:txBody>
      </p:sp>
      <p:sp>
        <p:nvSpPr>
          <p:cNvPr id="4" name="TextBox 3">
            <a:extLst>
              <a:ext uri="{FF2B5EF4-FFF2-40B4-BE49-F238E27FC236}">
                <a16:creationId xmlns:a16="http://schemas.microsoft.com/office/drawing/2014/main" id="{D98E99BC-6F33-3BD5-D9CA-CEE13C4077C0}"/>
              </a:ext>
            </a:extLst>
          </p:cNvPr>
          <p:cNvSpPr txBox="1"/>
          <p:nvPr/>
        </p:nvSpPr>
        <p:spPr>
          <a:xfrm>
            <a:off x="6163876" y="9287271"/>
            <a:ext cx="465447" cy="307777"/>
          </a:xfrm>
          <a:prstGeom prst="rect">
            <a:avLst/>
          </a:prstGeom>
          <a:noFill/>
        </p:spPr>
        <p:txBody>
          <a:bodyPr wrap="square" rtlCol="0">
            <a:spAutoFit/>
          </a:bodyPr>
          <a:lstStyle/>
          <a:p>
            <a:fld id="{D232A817-58A1-489D-9C77-F8DACB3E566B}" type="slidenum">
              <a:rPr lang="en-GB" sz="1400" smtClean="0"/>
              <a:t>2</a:t>
            </a:fld>
            <a:endParaRPr lang="en-GB" sz="1400"/>
          </a:p>
        </p:txBody>
      </p:sp>
    </p:spTree>
    <p:extLst>
      <p:ext uri="{BB962C8B-B14F-4D97-AF65-F5344CB8AC3E}">
        <p14:creationId xmlns:p14="http://schemas.microsoft.com/office/powerpoint/2010/main" val="1724533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9000" y="1308650"/>
            <a:ext cx="5760000" cy="576263"/>
          </a:xfrm>
          <a:prstGeom prst="rect">
            <a:avLst/>
          </a:prstGeom>
        </p:spPr>
        <p:txBody>
          <a:bodyPr/>
          <a:lstStyle/>
          <a:p>
            <a:pPr marL="0" indent="0">
              <a:buNone/>
            </a:pPr>
            <a:r>
              <a:rPr lang="en-GB" sz="1400" b="1"/>
              <a:t>The attendance at the Unlocked event was severely impacted by train strikes. As a result the event was much less busy than the school day events and provided easier opportunities to speak with exhibitors and engage in more activities. </a:t>
            </a:r>
          </a:p>
        </p:txBody>
      </p:sp>
      <p:pic>
        <p:nvPicPr>
          <p:cNvPr id="7" name="Picture 6" descr="A picture containing text, clipart&#10;&#10;Description automatically generated">
            <a:extLst>
              <a:ext uri="{FF2B5EF4-FFF2-40B4-BE49-F238E27FC236}">
                <a16:creationId xmlns:a16="http://schemas.microsoft.com/office/drawing/2014/main" id="{08B939E2-34BE-81EA-3076-DE4EA24E8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9" name="Title 1">
            <a:extLst>
              <a:ext uri="{FF2B5EF4-FFF2-40B4-BE49-F238E27FC236}">
                <a16:creationId xmlns:a16="http://schemas.microsoft.com/office/drawing/2014/main" id="{3FC08526-9139-D970-DFAD-B2FC264639E4}"/>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a:solidFill>
                  <a:schemeClr val="bg1"/>
                </a:solidFill>
              </a:rPr>
              <a:t>Big Bang Unlocked</a:t>
            </a:r>
          </a:p>
        </p:txBody>
      </p:sp>
      <p:sp>
        <p:nvSpPr>
          <p:cNvPr id="2" name="TextBox 1">
            <a:extLst>
              <a:ext uri="{FF2B5EF4-FFF2-40B4-BE49-F238E27FC236}">
                <a16:creationId xmlns:a16="http://schemas.microsoft.com/office/drawing/2014/main" id="{51E4324A-180E-611C-2432-17156E2E4C14}"/>
              </a:ext>
            </a:extLst>
          </p:cNvPr>
          <p:cNvSpPr txBox="1"/>
          <p:nvPr/>
        </p:nvSpPr>
        <p:spPr>
          <a:xfrm>
            <a:off x="549000" y="2222078"/>
            <a:ext cx="5886524" cy="769441"/>
          </a:xfrm>
          <a:prstGeom prst="rect">
            <a:avLst/>
          </a:prstGeom>
          <a:noFill/>
          <a:ln w="38100">
            <a:noFill/>
          </a:ln>
        </p:spPr>
        <p:txBody>
          <a:bodyPr wrap="square" numCol="1" spcCol="360000" rtlCol="0">
            <a:spAutoFit/>
          </a:bodyPr>
          <a:lstStyle/>
          <a:p>
            <a:r>
              <a:rPr lang="en-GB" sz="2800" b="1">
                <a:solidFill>
                  <a:schemeClr val="accent6">
                    <a:lumMod val="75000"/>
                  </a:schemeClr>
                </a:solidFill>
                <a:latin typeface="+mj-lt"/>
                <a:ea typeface="Calibri" panose="020F0502020204030204" pitchFamily="34" charset="0"/>
                <a:cs typeface="Times New Roman" panose="02020603050405020304" pitchFamily="18" charset="0"/>
              </a:rPr>
              <a:t>95%</a:t>
            </a:r>
            <a:r>
              <a:rPr lang="en-GB" b="1">
                <a:solidFill>
                  <a:schemeClr val="accent6">
                    <a:lumMod val="75000"/>
                  </a:schemeClr>
                </a:solidFill>
                <a:latin typeface="+mj-lt"/>
                <a:ea typeface="Calibri" panose="020F0502020204030204" pitchFamily="34" charset="0"/>
                <a:cs typeface="Times New Roman" panose="02020603050405020304" pitchFamily="18" charset="0"/>
              </a:rPr>
              <a:t> of </a:t>
            </a:r>
            <a:r>
              <a:rPr lang="en-GB" sz="1600" b="1">
                <a:solidFill>
                  <a:schemeClr val="accent6">
                    <a:lumMod val="75000"/>
                  </a:schemeClr>
                </a:solidFill>
                <a:latin typeface="+mj-lt"/>
                <a:ea typeface="Calibri" panose="020F0502020204030204" pitchFamily="34" charset="0"/>
                <a:cs typeface="Times New Roman" panose="02020603050405020304" pitchFamily="18" charset="0"/>
              </a:rPr>
              <a:t>young people agreed that they were enjoying Big Bang Unlocked</a:t>
            </a:r>
          </a:p>
        </p:txBody>
      </p:sp>
      <p:sp>
        <p:nvSpPr>
          <p:cNvPr id="4" name="TextBox 3">
            <a:extLst>
              <a:ext uri="{FF2B5EF4-FFF2-40B4-BE49-F238E27FC236}">
                <a16:creationId xmlns:a16="http://schemas.microsoft.com/office/drawing/2014/main" id="{982A2651-8075-9BAE-38F1-1120E59373A8}"/>
              </a:ext>
            </a:extLst>
          </p:cNvPr>
          <p:cNvSpPr txBox="1"/>
          <p:nvPr/>
        </p:nvSpPr>
        <p:spPr>
          <a:xfrm>
            <a:off x="549000" y="3152391"/>
            <a:ext cx="5760000" cy="4154984"/>
          </a:xfrm>
          <a:prstGeom prst="rect">
            <a:avLst/>
          </a:prstGeom>
          <a:noFill/>
        </p:spPr>
        <p:txBody>
          <a:bodyPr wrap="square" numCol="2" spcCol="360000">
            <a:spAutoFit/>
          </a:bodyPr>
          <a:lstStyle/>
          <a:p>
            <a:pPr defTabSz="417925">
              <a:defRPr/>
            </a:pPr>
            <a:r>
              <a:rPr lang="en-GB" sz="1200">
                <a:solidFill>
                  <a:srgbClr val="000000"/>
                </a:solidFill>
              </a:rPr>
              <a:t>Young people overwhelmingly said that they enjoyed Big Bang Unlocked. There was no difference in the reported enjoyment by gender (male:94%; female: 94%).</a:t>
            </a:r>
          </a:p>
          <a:p>
            <a:pPr defTabSz="417925">
              <a:defRPr/>
            </a:pPr>
            <a:endParaRPr lang="en-GB" sz="1200">
              <a:solidFill>
                <a:srgbClr val="000000"/>
              </a:solidFill>
            </a:endParaRPr>
          </a:p>
          <a:p>
            <a:pPr defTabSz="417925">
              <a:defRPr/>
            </a:pPr>
            <a:r>
              <a:rPr lang="en-GB" sz="1200">
                <a:solidFill>
                  <a:srgbClr val="000000"/>
                </a:solidFill>
              </a:rPr>
              <a:t>Nearly all (95%) the young people at Big Bang Unlocked had spoken to someone who works in STEM career. Two-thirds (68%) said they had done some or all of the Big Bang Explore activity list.</a:t>
            </a:r>
          </a:p>
          <a:p>
            <a:pPr defTabSz="417925">
              <a:defRPr/>
            </a:pPr>
            <a:endParaRPr lang="en-GB" sz="1200">
              <a:solidFill>
                <a:srgbClr val="000000"/>
              </a:solidFill>
            </a:endParaRPr>
          </a:p>
          <a:p>
            <a:pPr defTabSz="417925">
              <a:defRPr/>
            </a:pPr>
            <a:r>
              <a:rPr lang="en-GB" sz="1200">
                <a:solidFill>
                  <a:srgbClr val="000000"/>
                </a:solidFill>
              </a:rPr>
              <a:t>Around three-quarters of young people (74%) said they had watched a live experiment or demonstration. 90% said they had taken part in an interactive activity.</a:t>
            </a: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r>
              <a:rPr lang="en-GB" sz="1200">
                <a:solidFill>
                  <a:srgbClr val="000000"/>
                </a:solidFill>
              </a:rPr>
              <a:t>Just over a third (38%) of young people at Unlocked said they had watched a careers panel on the stage. In total, 42% of young people said they had visited a Big Bang Ideas Factory, but girls were more likely to say they had done this than boys (male: 37%; female: 48%). </a:t>
            </a:r>
          </a:p>
          <a:p>
            <a:pPr defTabSz="417925">
              <a:defRPr/>
            </a:pPr>
            <a:endParaRPr lang="en-GB" sz="1200">
              <a:solidFill>
                <a:srgbClr val="000000"/>
              </a:solidFill>
            </a:endParaRPr>
          </a:p>
          <a:p>
            <a:pPr defTabSz="417925">
              <a:defRPr/>
            </a:pPr>
            <a:r>
              <a:rPr lang="en-GB" sz="1200">
                <a:solidFill>
                  <a:srgbClr val="000000"/>
                </a:solidFill>
              </a:rPr>
              <a:t>We asked young people about their favourite activity. Responses were extremely diverse, covering most of the stands attending. Though Slime Club, Army and </a:t>
            </a:r>
            <a:r>
              <a:rPr lang="en-GB" sz="1200" err="1">
                <a:solidFill>
                  <a:srgbClr val="000000"/>
                </a:solidFill>
              </a:rPr>
              <a:t>NetworkRail</a:t>
            </a:r>
            <a:r>
              <a:rPr lang="en-GB" sz="1200">
                <a:solidFill>
                  <a:srgbClr val="000000"/>
                </a:solidFill>
              </a:rPr>
              <a:t> were the most commonly mentioned, there was no clear gap between these and other stands. As with the day sessions, lots of mentions could not be linked to specific stands but highlighted that many young people particularly enjoyed stands that involved robots and coding.</a:t>
            </a:r>
          </a:p>
        </p:txBody>
      </p:sp>
      <p:sp>
        <p:nvSpPr>
          <p:cNvPr id="6" name="TextBox 5">
            <a:extLst>
              <a:ext uri="{FF2B5EF4-FFF2-40B4-BE49-F238E27FC236}">
                <a16:creationId xmlns:a16="http://schemas.microsoft.com/office/drawing/2014/main" id="{035331F1-19C7-5551-2977-3875DEF0760D}"/>
              </a:ext>
            </a:extLst>
          </p:cNvPr>
          <p:cNvSpPr txBox="1"/>
          <p:nvPr/>
        </p:nvSpPr>
        <p:spPr>
          <a:xfrm>
            <a:off x="3492262" y="7427945"/>
            <a:ext cx="2771199" cy="830997"/>
          </a:xfrm>
          <a:prstGeom prst="rect">
            <a:avLst/>
          </a:prstGeom>
          <a:solidFill>
            <a:srgbClr val="00A773">
              <a:alpha val="50196"/>
            </a:srgbClr>
          </a:solidFill>
        </p:spPr>
        <p:txBody>
          <a:bodyPr wrap="square" rtlCol="0">
            <a:spAutoFit/>
          </a:bodyPr>
          <a:lstStyle/>
          <a:p>
            <a:pPr>
              <a:defRPr/>
            </a:pPr>
            <a:r>
              <a:rPr lang="en-GB" sz="1200" i="1">
                <a:latin typeface="+mj-lt"/>
                <a:ea typeface="Calibri" panose="020F0502020204030204" pitchFamily="34" charset="0"/>
                <a:cs typeface="Times New Roman" panose="02020603050405020304" pitchFamily="18" charset="0"/>
              </a:rPr>
              <a:t>“I loved going to the Big Bang. One of my favourite stands was the discover materials. I learnt a lot and it was way fun and engaging”</a:t>
            </a:r>
          </a:p>
        </p:txBody>
      </p:sp>
      <p:sp>
        <p:nvSpPr>
          <p:cNvPr id="8" name="TextBox 7">
            <a:extLst>
              <a:ext uri="{FF2B5EF4-FFF2-40B4-BE49-F238E27FC236}">
                <a16:creationId xmlns:a16="http://schemas.microsoft.com/office/drawing/2014/main" id="{748503E1-F621-89A5-C2BE-F17DF1C6C447}"/>
              </a:ext>
            </a:extLst>
          </p:cNvPr>
          <p:cNvSpPr txBox="1"/>
          <p:nvPr/>
        </p:nvSpPr>
        <p:spPr>
          <a:xfrm>
            <a:off x="549000" y="6703672"/>
            <a:ext cx="2771199" cy="1015663"/>
          </a:xfrm>
          <a:prstGeom prst="rect">
            <a:avLst/>
          </a:prstGeom>
          <a:solidFill>
            <a:srgbClr val="00A773">
              <a:alpha val="50196"/>
            </a:srgbClr>
          </a:solidFill>
        </p:spPr>
        <p:txBody>
          <a:bodyPr wrap="square" rtlCol="0">
            <a:spAutoFit/>
          </a:bodyPr>
          <a:lstStyle/>
          <a:p>
            <a:pPr>
              <a:defRPr/>
            </a:pPr>
            <a:r>
              <a:rPr lang="en-GB" sz="1200" i="1">
                <a:latin typeface="+mj-lt"/>
                <a:ea typeface="Calibri" panose="020F0502020204030204" pitchFamily="34" charset="0"/>
                <a:cs typeface="Times New Roman" panose="02020603050405020304" pitchFamily="18" charset="0"/>
              </a:rPr>
              <a:t>“Rolls Royce stand Showed me a lot of new things that I can take on in the future and helped me to understand a lot of things about aviation and science etc”</a:t>
            </a:r>
          </a:p>
        </p:txBody>
      </p:sp>
      <p:sp>
        <p:nvSpPr>
          <p:cNvPr id="11" name="TextBox 10">
            <a:extLst>
              <a:ext uri="{FF2B5EF4-FFF2-40B4-BE49-F238E27FC236}">
                <a16:creationId xmlns:a16="http://schemas.microsoft.com/office/drawing/2014/main" id="{56CE13BA-5E56-E045-B545-B60F6A639C0B}"/>
              </a:ext>
            </a:extLst>
          </p:cNvPr>
          <p:cNvSpPr txBox="1"/>
          <p:nvPr/>
        </p:nvSpPr>
        <p:spPr>
          <a:xfrm>
            <a:off x="3492262" y="8376718"/>
            <a:ext cx="2771199" cy="1200329"/>
          </a:xfrm>
          <a:prstGeom prst="rect">
            <a:avLst/>
          </a:prstGeom>
          <a:solidFill>
            <a:srgbClr val="00A773">
              <a:alpha val="50196"/>
            </a:srgbClr>
          </a:solidFill>
        </p:spPr>
        <p:txBody>
          <a:bodyPr wrap="square" rtlCol="0">
            <a:spAutoFit/>
          </a:bodyPr>
          <a:lstStyle/>
          <a:p>
            <a:pPr>
              <a:defRPr/>
            </a:pPr>
            <a:r>
              <a:rPr lang="en-GB" sz="1200" i="1">
                <a:latin typeface="+mj-lt"/>
                <a:ea typeface="Calibri" panose="020F0502020204030204" pitchFamily="34" charset="0"/>
                <a:cs typeface="Times New Roman" panose="02020603050405020304" pitchFamily="18" charset="0"/>
              </a:rPr>
              <a:t>“I really enjoyed the Physics in the Freezer stand it was so fascinating and really engaging! I learnt so much and now I really want to explore and learn more about Physics! It was amazing!”</a:t>
            </a:r>
          </a:p>
        </p:txBody>
      </p:sp>
      <p:sp>
        <p:nvSpPr>
          <p:cNvPr id="14" name="TextBox 13">
            <a:extLst>
              <a:ext uri="{FF2B5EF4-FFF2-40B4-BE49-F238E27FC236}">
                <a16:creationId xmlns:a16="http://schemas.microsoft.com/office/drawing/2014/main" id="{EB2C2B89-A8BC-BDE3-AF8E-8AFFFC398129}"/>
              </a:ext>
            </a:extLst>
          </p:cNvPr>
          <p:cNvSpPr txBox="1"/>
          <p:nvPr/>
        </p:nvSpPr>
        <p:spPr>
          <a:xfrm>
            <a:off x="549000" y="7880195"/>
            <a:ext cx="2771199" cy="1015663"/>
          </a:xfrm>
          <a:prstGeom prst="rect">
            <a:avLst/>
          </a:prstGeom>
          <a:solidFill>
            <a:srgbClr val="00A773">
              <a:alpha val="50196"/>
            </a:srgbClr>
          </a:solidFill>
        </p:spPr>
        <p:txBody>
          <a:bodyPr wrap="square" rtlCol="0">
            <a:spAutoFit/>
          </a:bodyPr>
          <a:lstStyle/>
          <a:p>
            <a:pPr>
              <a:defRPr/>
            </a:pPr>
            <a:r>
              <a:rPr lang="en-GB" sz="1200" i="1">
                <a:latin typeface="+mj-lt"/>
                <a:ea typeface="Calibri" panose="020F0502020204030204" pitchFamily="34" charset="0"/>
                <a:cs typeface="Times New Roman" panose="02020603050405020304" pitchFamily="18" charset="0"/>
              </a:rPr>
              <a:t>“I enjoyed the ambulance stand, because the paramedic we spoke to answer a lot of questions. It also gave me an idea for what I want to do when I’m older.”</a:t>
            </a:r>
          </a:p>
        </p:txBody>
      </p:sp>
      <p:sp>
        <p:nvSpPr>
          <p:cNvPr id="5" name="TextBox 4">
            <a:extLst>
              <a:ext uri="{FF2B5EF4-FFF2-40B4-BE49-F238E27FC236}">
                <a16:creationId xmlns:a16="http://schemas.microsoft.com/office/drawing/2014/main" id="{938DAD3E-D844-FB88-D301-398A5774D0F6}"/>
              </a:ext>
            </a:extLst>
          </p:cNvPr>
          <p:cNvSpPr txBox="1"/>
          <p:nvPr/>
        </p:nvSpPr>
        <p:spPr>
          <a:xfrm>
            <a:off x="6163876" y="9287271"/>
            <a:ext cx="465447" cy="307777"/>
          </a:xfrm>
          <a:prstGeom prst="rect">
            <a:avLst/>
          </a:prstGeom>
          <a:noFill/>
        </p:spPr>
        <p:txBody>
          <a:bodyPr wrap="square" rtlCol="0">
            <a:spAutoFit/>
          </a:bodyPr>
          <a:lstStyle/>
          <a:p>
            <a:fld id="{D232A817-58A1-489D-9C77-F8DACB3E566B}" type="slidenum">
              <a:rPr lang="en-GB" sz="1400" smtClean="0"/>
              <a:t>20</a:t>
            </a:fld>
            <a:endParaRPr lang="en-GB" sz="1400"/>
          </a:p>
        </p:txBody>
      </p:sp>
    </p:spTree>
    <p:extLst>
      <p:ext uri="{BB962C8B-B14F-4D97-AF65-F5344CB8AC3E}">
        <p14:creationId xmlns:p14="http://schemas.microsoft.com/office/powerpoint/2010/main" val="17406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9000" y="1308650"/>
            <a:ext cx="5760000" cy="576263"/>
          </a:xfrm>
          <a:prstGeom prst="rect">
            <a:avLst/>
          </a:prstGeom>
        </p:spPr>
        <p:txBody>
          <a:bodyPr/>
          <a:lstStyle/>
          <a:p>
            <a:pPr marL="0" indent="0">
              <a:buNone/>
            </a:pPr>
            <a:r>
              <a:rPr lang="en-GB" sz="1400" b="1"/>
              <a:t>The evening event, open to families and home educators took place on the Thursday evening. The attendance at the Unlocked event was severely impacted by train strikes. As a result the event was much less busy than the school day events. </a:t>
            </a:r>
          </a:p>
        </p:txBody>
      </p:sp>
      <p:pic>
        <p:nvPicPr>
          <p:cNvPr id="7" name="Picture 6" descr="A picture containing text, clipart&#10;&#10;Description automatically generated">
            <a:extLst>
              <a:ext uri="{FF2B5EF4-FFF2-40B4-BE49-F238E27FC236}">
                <a16:creationId xmlns:a16="http://schemas.microsoft.com/office/drawing/2014/main" id="{08B939E2-34BE-81EA-3076-DE4EA24E8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9" name="Title 1">
            <a:extLst>
              <a:ext uri="{FF2B5EF4-FFF2-40B4-BE49-F238E27FC236}">
                <a16:creationId xmlns:a16="http://schemas.microsoft.com/office/drawing/2014/main" id="{3FC08526-9139-D970-DFAD-B2FC264639E4}"/>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a:solidFill>
                  <a:schemeClr val="bg1"/>
                </a:solidFill>
              </a:rPr>
              <a:t>Big Bang Unlocked</a:t>
            </a:r>
          </a:p>
        </p:txBody>
      </p:sp>
      <p:sp>
        <p:nvSpPr>
          <p:cNvPr id="2" name="TextBox 1">
            <a:extLst>
              <a:ext uri="{FF2B5EF4-FFF2-40B4-BE49-F238E27FC236}">
                <a16:creationId xmlns:a16="http://schemas.microsoft.com/office/drawing/2014/main" id="{51E4324A-180E-611C-2432-17156E2E4C14}"/>
              </a:ext>
            </a:extLst>
          </p:cNvPr>
          <p:cNvSpPr txBox="1"/>
          <p:nvPr/>
        </p:nvSpPr>
        <p:spPr>
          <a:xfrm>
            <a:off x="549000" y="2282742"/>
            <a:ext cx="5886524" cy="1754326"/>
          </a:xfrm>
          <a:prstGeom prst="rect">
            <a:avLst/>
          </a:prstGeom>
          <a:noFill/>
          <a:ln w="38100">
            <a:noFill/>
          </a:ln>
        </p:spPr>
        <p:txBody>
          <a:bodyPr wrap="square" numCol="2" spcCol="360000" rtlCol="0">
            <a:spAutoFit/>
          </a:bodyPr>
          <a:lstStyle/>
          <a:p>
            <a:r>
              <a:rPr lang="en-GB" sz="2800" b="1">
                <a:solidFill>
                  <a:schemeClr val="accent6">
                    <a:lumMod val="75000"/>
                  </a:schemeClr>
                </a:solidFill>
                <a:latin typeface="+mj-lt"/>
                <a:ea typeface="Calibri" panose="020F0502020204030204" pitchFamily="34" charset="0"/>
                <a:cs typeface="Times New Roman" panose="02020603050405020304" pitchFamily="18" charset="0"/>
              </a:rPr>
              <a:t>82%</a:t>
            </a:r>
            <a:r>
              <a:rPr lang="en-GB" b="1">
                <a:solidFill>
                  <a:schemeClr val="accent6">
                    <a:lumMod val="75000"/>
                  </a:schemeClr>
                </a:solidFill>
                <a:latin typeface="+mj-lt"/>
                <a:ea typeface="Calibri" panose="020F0502020204030204" pitchFamily="34" charset="0"/>
                <a:cs typeface="Times New Roman" panose="02020603050405020304" pitchFamily="18" charset="0"/>
              </a:rPr>
              <a:t> of </a:t>
            </a:r>
            <a:r>
              <a:rPr lang="en-GB" sz="1600" b="1">
                <a:solidFill>
                  <a:schemeClr val="accent6">
                    <a:lumMod val="75000"/>
                  </a:schemeClr>
                </a:solidFill>
                <a:latin typeface="+mj-lt"/>
                <a:ea typeface="Calibri" panose="020F0502020204030204" pitchFamily="34" charset="0"/>
                <a:cs typeface="Times New Roman" panose="02020603050405020304" pitchFamily="18" charset="0"/>
              </a:rPr>
              <a:t>young people said that Big Bang Unlocked had made them want to do more STEM activities</a:t>
            </a:r>
          </a:p>
          <a:p>
            <a:endParaRPr lang="en-GB" sz="1600" b="1">
              <a:solidFill>
                <a:schemeClr val="accent6">
                  <a:lumMod val="75000"/>
                </a:schemeClr>
              </a:solidFill>
              <a:latin typeface="+mj-lt"/>
              <a:ea typeface="Calibri" panose="020F0502020204030204" pitchFamily="34" charset="0"/>
              <a:cs typeface="Times New Roman" panose="02020603050405020304" pitchFamily="18" charset="0"/>
            </a:endParaRPr>
          </a:p>
          <a:p>
            <a:r>
              <a:rPr lang="en-GB" sz="2800" b="1">
                <a:solidFill>
                  <a:schemeClr val="accent6">
                    <a:lumMod val="75000"/>
                  </a:schemeClr>
                </a:solidFill>
                <a:latin typeface="+mj-lt"/>
                <a:ea typeface="Calibri" panose="020F0502020204030204" pitchFamily="34" charset="0"/>
                <a:cs typeface="Times New Roman" panose="02020603050405020304" pitchFamily="18" charset="0"/>
              </a:rPr>
              <a:t>82%</a:t>
            </a:r>
            <a:r>
              <a:rPr lang="en-GB" sz="1600" b="1">
                <a:solidFill>
                  <a:schemeClr val="accent6">
                    <a:lumMod val="75000"/>
                  </a:schemeClr>
                </a:solidFill>
                <a:latin typeface="+mj-lt"/>
                <a:ea typeface="Calibri" panose="020F0502020204030204" pitchFamily="34" charset="0"/>
                <a:cs typeface="Times New Roman" panose="02020603050405020304" pitchFamily="18" charset="0"/>
              </a:rPr>
              <a:t> of young people said that Big Bang Unlocked had made them want to find out more about STEM careers</a:t>
            </a:r>
          </a:p>
          <a:p>
            <a:endParaRPr lang="en-GB" sz="1600" b="1">
              <a:solidFill>
                <a:schemeClr val="accent6">
                  <a:lumMod val="75000"/>
                </a:schemeClr>
              </a:solidFill>
              <a:latin typeface="+mj-l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82A2651-8075-9BAE-38F1-1120E59373A8}"/>
              </a:ext>
            </a:extLst>
          </p:cNvPr>
          <p:cNvSpPr txBox="1"/>
          <p:nvPr/>
        </p:nvSpPr>
        <p:spPr>
          <a:xfrm>
            <a:off x="548999" y="3892317"/>
            <a:ext cx="5760000" cy="3970318"/>
          </a:xfrm>
          <a:prstGeom prst="rect">
            <a:avLst/>
          </a:prstGeom>
          <a:noFill/>
        </p:spPr>
        <p:txBody>
          <a:bodyPr wrap="square" numCol="2" spcCol="360000">
            <a:spAutoFit/>
          </a:bodyPr>
          <a:lstStyle/>
          <a:p>
            <a:pPr defTabSz="417925">
              <a:defRPr/>
            </a:pPr>
            <a:r>
              <a:rPr lang="en-GB" sz="1200">
                <a:solidFill>
                  <a:srgbClr val="000000"/>
                </a:solidFill>
              </a:rPr>
              <a:t>Though slightly more girls (84%) than boys (80%) said that they wanted to do more STEM activities following Big Bang Unlocked, this is a small difference given the overall numbers taking part in the survey. There was a slightly more marked difference by age group, ranging from 88% of students in year 10 and up to 77% of those in year 8, however, the numbers in each age group mean we should be cautious drawing any conclusions from this difference.</a:t>
            </a:r>
          </a:p>
          <a:p>
            <a:pPr defTabSz="417925">
              <a:defRPr/>
            </a:pPr>
            <a:endParaRPr lang="en-GB" sz="1200">
              <a:solidFill>
                <a:srgbClr val="000000"/>
              </a:solidFill>
            </a:endParaRPr>
          </a:p>
          <a:p>
            <a:pPr defTabSz="417925">
              <a:defRPr/>
            </a:pPr>
            <a:r>
              <a:rPr lang="en-GB" sz="1200">
                <a:solidFill>
                  <a:srgbClr val="000000"/>
                </a:solidFill>
              </a:rPr>
              <a:t>A very similar pattern was found in young people saying that Big Bang Unlocked had made them want to find out more about STEM careers: 84% of girls and 79% of boys agreed with this statement. Year 9s were</a:t>
            </a:r>
          </a:p>
          <a:p>
            <a:pPr defTabSz="417925">
              <a:defRPr/>
            </a:pPr>
            <a:endParaRPr lang="en-GB" sz="1200">
              <a:solidFill>
                <a:srgbClr val="000000"/>
              </a:solidFill>
            </a:endParaRPr>
          </a:p>
          <a:p>
            <a:pPr defTabSz="417925">
              <a:defRPr/>
            </a:pPr>
            <a:r>
              <a:rPr lang="en-GB" sz="1200">
                <a:solidFill>
                  <a:srgbClr val="000000"/>
                </a:solidFill>
              </a:rPr>
              <a:t>most likely to agree (87%) and Year 8s slightly less likely (77%), but again, these differences are very small.</a:t>
            </a:r>
          </a:p>
          <a:p>
            <a:pPr defTabSz="417925">
              <a:defRPr/>
            </a:pPr>
            <a:endParaRPr lang="en-GB" sz="1200">
              <a:solidFill>
                <a:srgbClr val="000000"/>
              </a:solidFill>
            </a:endParaRPr>
          </a:p>
          <a:p>
            <a:pPr defTabSz="417925">
              <a:defRPr/>
            </a:pPr>
            <a:r>
              <a:rPr lang="en-GB" sz="1200">
                <a:solidFill>
                  <a:srgbClr val="000000"/>
                </a:solidFill>
              </a:rPr>
              <a:t>79% of young people said that they had learned about the role engineers play in creating greener technologies. This was lowest among year 7s (66%) and highest among year 9s (90%).</a:t>
            </a:r>
          </a:p>
          <a:p>
            <a:pPr defTabSz="417925">
              <a:defRPr/>
            </a:pPr>
            <a:endParaRPr lang="en-GB" sz="1200">
              <a:solidFill>
                <a:srgbClr val="000000"/>
              </a:solidFill>
            </a:endParaRPr>
          </a:p>
          <a:p>
            <a:pPr defTabSz="417925">
              <a:defRPr/>
            </a:pPr>
            <a:r>
              <a:rPr lang="en-GB" sz="1200">
                <a:solidFill>
                  <a:srgbClr val="000000"/>
                </a:solidFill>
              </a:rPr>
              <a:t>Over 80% of young people responding to the survey said they knew about the types of things that scientists, engineers and people working in technology do in their jobs. Boys are more likely to say they know about what’s involved in each of these STEM areas, though the gap is slightly smaller in relation to science careers.</a:t>
            </a:r>
          </a:p>
        </p:txBody>
      </p:sp>
      <p:graphicFrame>
        <p:nvGraphicFramePr>
          <p:cNvPr id="13" name="Chart 12">
            <a:extLst>
              <a:ext uri="{FF2B5EF4-FFF2-40B4-BE49-F238E27FC236}">
                <a16:creationId xmlns:a16="http://schemas.microsoft.com/office/drawing/2014/main" id="{CC3CCC6D-B483-0479-8B2D-695D51969129}"/>
              </a:ext>
            </a:extLst>
          </p:cNvPr>
          <p:cNvGraphicFramePr>
            <a:graphicFrameLocks/>
          </p:cNvGraphicFramePr>
          <p:nvPr>
            <p:extLst>
              <p:ext uri="{D42A27DB-BD31-4B8C-83A1-F6EECF244321}">
                <p14:modId xmlns:p14="http://schemas.microsoft.com/office/powerpoint/2010/main" val="4226700475"/>
              </p:ext>
            </p:extLst>
          </p:nvPr>
        </p:nvGraphicFramePr>
        <p:xfrm>
          <a:off x="636608" y="7888979"/>
          <a:ext cx="5672392" cy="1754326"/>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274B5BE5-EA17-38C9-CAC8-1DCD5318653E}"/>
              </a:ext>
            </a:extLst>
          </p:cNvPr>
          <p:cNvSpPr txBox="1"/>
          <p:nvPr/>
        </p:nvSpPr>
        <p:spPr>
          <a:xfrm>
            <a:off x="636608" y="7724135"/>
            <a:ext cx="5672391" cy="276999"/>
          </a:xfrm>
          <a:prstGeom prst="rect">
            <a:avLst/>
          </a:prstGeom>
          <a:noFill/>
        </p:spPr>
        <p:txBody>
          <a:bodyPr wrap="square" rtlCol="0">
            <a:spAutoFit/>
          </a:bodyPr>
          <a:lstStyle/>
          <a:p>
            <a:r>
              <a:rPr lang="en-GB" sz="1200" i="1"/>
              <a:t>I know about the types of things the following</a:t>
            </a:r>
            <a:r>
              <a:rPr lang="en-GB" sz="1200" i="1" baseline="0"/>
              <a:t> people do in their jobs (n=166)</a:t>
            </a:r>
            <a:endParaRPr lang="en-GB" sz="1200" i="1"/>
          </a:p>
        </p:txBody>
      </p:sp>
      <p:sp>
        <p:nvSpPr>
          <p:cNvPr id="5" name="TextBox 4">
            <a:extLst>
              <a:ext uri="{FF2B5EF4-FFF2-40B4-BE49-F238E27FC236}">
                <a16:creationId xmlns:a16="http://schemas.microsoft.com/office/drawing/2014/main" id="{1A3BDF8C-B3EF-3A1D-DDDE-2B46D3D8FF9E}"/>
              </a:ext>
            </a:extLst>
          </p:cNvPr>
          <p:cNvSpPr txBox="1"/>
          <p:nvPr/>
        </p:nvSpPr>
        <p:spPr>
          <a:xfrm>
            <a:off x="6163876" y="9287271"/>
            <a:ext cx="465447" cy="307777"/>
          </a:xfrm>
          <a:prstGeom prst="rect">
            <a:avLst/>
          </a:prstGeom>
          <a:noFill/>
        </p:spPr>
        <p:txBody>
          <a:bodyPr wrap="square" rtlCol="0">
            <a:spAutoFit/>
          </a:bodyPr>
          <a:lstStyle/>
          <a:p>
            <a:fld id="{D232A817-58A1-489D-9C77-F8DACB3E566B}" type="slidenum">
              <a:rPr lang="en-GB" sz="1400" smtClean="0"/>
              <a:t>21</a:t>
            </a:fld>
            <a:endParaRPr lang="en-GB" sz="1400"/>
          </a:p>
        </p:txBody>
      </p:sp>
    </p:spTree>
    <p:extLst>
      <p:ext uri="{BB962C8B-B14F-4D97-AF65-F5344CB8AC3E}">
        <p14:creationId xmlns:p14="http://schemas.microsoft.com/office/powerpoint/2010/main" val="105603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9000" y="1308650"/>
            <a:ext cx="5760000" cy="576263"/>
          </a:xfrm>
          <a:prstGeom prst="rect">
            <a:avLst/>
          </a:prstGeom>
        </p:spPr>
        <p:txBody>
          <a:bodyPr/>
          <a:lstStyle/>
          <a:p>
            <a:pPr marL="0" indent="0">
              <a:buNone/>
            </a:pPr>
            <a:r>
              <a:rPr lang="en-GB" sz="1400" b="1"/>
              <a:t>Since Big Bang Unlocked tends to be attended by families and young people with an existing interest in STEM and STEM careers, it is unsurprising that young people have a high level of interest in pursuing a STEM career themselves. However, there is a clear gap between boys and girls attending Unlocked.</a:t>
            </a:r>
          </a:p>
        </p:txBody>
      </p:sp>
      <p:pic>
        <p:nvPicPr>
          <p:cNvPr id="7" name="Picture 6" descr="A picture containing text, clipart&#10;&#10;Description automatically generated">
            <a:extLst>
              <a:ext uri="{FF2B5EF4-FFF2-40B4-BE49-F238E27FC236}">
                <a16:creationId xmlns:a16="http://schemas.microsoft.com/office/drawing/2014/main" id="{08B939E2-34BE-81EA-3076-DE4EA24E8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9" name="Title 1">
            <a:extLst>
              <a:ext uri="{FF2B5EF4-FFF2-40B4-BE49-F238E27FC236}">
                <a16:creationId xmlns:a16="http://schemas.microsoft.com/office/drawing/2014/main" id="{3FC08526-9139-D970-DFAD-B2FC264639E4}"/>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a:solidFill>
                  <a:schemeClr val="bg1"/>
                </a:solidFill>
              </a:rPr>
              <a:t>Big Bang Unlocked</a:t>
            </a:r>
          </a:p>
        </p:txBody>
      </p:sp>
      <p:sp>
        <p:nvSpPr>
          <p:cNvPr id="2" name="TextBox 1">
            <a:extLst>
              <a:ext uri="{FF2B5EF4-FFF2-40B4-BE49-F238E27FC236}">
                <a16:creationId xmlns:a16="http://schemas.microsoft.com/office/drawing/2014/main" id="{51E4324A-180E-611C-2432-17156E2E4C14}"/>
              </a:ext>
            </a:extLst>
          </p:cNvPr>
          <p:cNvSpPr txBox="1"/>
          <p:nvPr/>
        </p:nvSpPr>
        <p:spPr>
          <a:xfrm>
            <a:off x="549000" y="2376919"/>
            <a:ext cx="5886524" cy="1508105"/>
          </a:xfrm>
          <a:prstGeom prst="rect">
            <a:avLst/>
          </a:prstGeom>
          <a:noFill/>
          <a:ln w="38100">
            <a:noFill/>
          </a:ln>
        </p:spPr>
        <p:txBody>
          <a:bodyPr wrap="square" numCol="2" spcCol="360000" rtlCol="0">
            <a:spAutoFit/>
          </a:bodyPr>
          <a:lstStyle/>
          <a:p>
            <a:r>
              <a:rPr lang="en-GB" sz="2800" b="1">
                <a:solidFill>
                  <a:schemeClr val="accent6">
                    <a:lumMod val="75000"/>
                  </a:schemeClr>
                </a:solidFill>
                <a:latin typeface="+mj-lt"/>
                <a:ea typeface="Calibri" panose="020F0502020204030204" pitchFamily="34" charset="0"/>
                <a:cs typeface="Times New Roman" panose="02020603050405020304" pitchFamily="18" charset="0"/>
              </a:rPr>
              <a:t>91%</a:t>
            </a:r>
            <a:r>
              <a:rPr lang="en-GB" b="1">
                <a:solidFill>
                  <a:schemeClr val="accent6">
                    <a:lumMod val="75000"/>
                  </a:schemeClr>
                </a:solidFill>
                <a:latin typeface="+mj-lt"/>
                <a:ea typeface="Calibri" panose="020F0502020204030204" pitchFamily="34" charset="0"/>
                <a:cs typeface="Times New Roman" panose="02020603050405020304" pitchFamily="18" charset="0"/>
              </a:rPr>
              <a:t> of </a:t>
            </a:r>
            <a:r>
              <a:rPr lang="en-GB" sz="1600" b="1">
                <a:solidFill>
                  <a:schemeClr val="accent6">
                    <a:lumMod val="75000"/>
                  </a:schemeClr>
                </a:solidFill>
                <a:latin typeface="+mj-lt"/>
                <a:ea typeface="Calibri" panose="020F0502020204030204" pitchFamily="34" charset="0"/>
                <a:cs typeface="Times New Roman" panose="02020603050405020304" pitchFamily="18" charset="0"/>
              </a:rPr>
              <a:t>young people said they were interested in a career in at least one of science, technology or engineering.</a:t>
            </a:r>
          </a:p>
          <a:p>
            <a:r>
              <a:rPr lang="en-GB" sz="2800" b="1">
                <a:solidFill>
                  <a:schemeClr val="accent6">
                    <a:lumMod val="75000"/>
                  </a:schemeClr>
                </a:solidFill>
                <a:latin typeface="+mj-lt"/>
                <a:ea typeface="Calibri" panose="020F0502020204030204" pitchFamily="34" charset="0"/>
                <a:cs typeface="Times New Roman" panose="02020603050405020304" pitchFamily="18" charset="0"/>
              </a:rPr>
              <a:t>69%</a:t>
            </a:r>
            <a:r>
              <a:rPr lang="en-GB" sz="1600" b="1">
                <a:solidFill>
                  <a:schemeClr val="accent6">
                    <a:lumMod val="75000"/>
                  </a:schemeClr>
                </a:solidFill>
                <a:latin typeface="+mj-lt"/>
                <a:ea typeface="Calibri" panose="020F0502020204030204" pitchFamily="34" charset="0"/>
                <a:cs typeface="Times New Roman" panose="02020603050405020304" pitchFamily="18" charset="0"/>
              </a:rPr>
              <a:t> of young people believed that they could become an engineer if they chose to.</a:t>
            </a:r>
          </a:p>
          <a:p>
            <a:endParaRPr lang="en-GB" sz="1600" b="1">
              <a:solidFill>
                <a:schemeClr val="accent6">
                  <a:lumMod val="75000"/>
                </a:schemeClr>
              </a:solidFill>
              <a:latin typeface="+mj-l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82A2651-8075-9BAE-38F1-1120E59373A8}"/>
              </a:ext>
            </a:extLst>
          </p:cNvPr>
          <p:cNvSpPr txBox="1"/>
          <p:nvPr/>
        </p:nvSpPr>
        <p:spPr>
          <a:xfrm>
            <a:off x="549000" y="3910445"/>
            <a:ext cx="5760000" cy="1938992"/>
          </a:xfrm>
          <a:prstGeom prst="rect">
            <a:avLst/>
          </a:prstGeom>
          <a:noFill/>
        </p:spPr>
        <p:txBody>
          <a:bodyPr wrap="square" numCol="2" spcCol="360000">
            <a:spAutoFit/>
          </a:bodyPr>
          <a:lstStyle/>
          <a:p>
            <a:pPr defTabSz="417925">
              <a:defRPr/>
            </a:pPr>
            <a:r>
              <a:rPr lang="en-GB" sz="1200">
                <a:solidFill>
                  <a:srgbClr val="000000"/>
                </a:solidFill>
              </a:rPr>
              <a:t>Although girls are just as likely to enjoy Big Bang Unlocked as boys, there is a substantial gender gap when it comes to considering STEM careers. Girls who responded to the survey were less likely to be interested in a STEM career than boys, and this gap was much larger for engineering (male: 84%; female: 61%) and technology (male: 89%; female: 65%) compared to science (male: 80%, female: 76%).</a:t>
            </a:r>
          </a:p>
          <a:p>
            <a:pPr defTabSz="417925">
              <a:defRPr/>
            </a:pPr>
            <a:endParaRPr lang="en-GB" sz="1200">
              <a:solidFill>
                <a:srgbClr val="000000"/>
              </a:solidFill>
            </a:endParaRPr>
          </a:p>
          <a:p>
            <a:pPr defTabSz="417925">
              <a:defRPr/>
            </a:pPr>
            <a:r>
              <a:rPr lang="en-GB" sz="1200">
                <a:solidFill>
                  <a:srgbClr val="000000"/>
                </a:solidFill>
              </a:rPr>
              <a:t>There is also a gap between boys’ and girls’ belief that they could become an engineer if they chose to. 78% of boys said they probably or definitely could, while only 61% of girls said they probably or definitely could. </a:t>
            </a:r>
          </a:p>
        </p:txBody>
      </p:sp>
      <p:grpSp>
        <p:nvGrpSpPr>
          <p:cNvPr id="8" name="Group 7">
            <a:extLst>
              <a:ext uri="{FF2B5EF4-FFF2-40B4-BE49-F238E27FC236}">
                <a16:creationId xmlns:a16="http://schemas.microsoft.com/office/drawing/2014/main" id="{3DF02A5F-27CB-AA6E-AE45-C8E06A11FA46}"/>
              </a:ext>
            </a:extLst>
          </p:cNvPr>
          <p:cNvGrpSpPr/>
          <p:nvPr/>
        </p:nvGrpSpPr>
        <p:grpSpPr>
          <a:xfrm>
            <a:off x="519117" y="6070694"/>
            <a:ext cx="5946290" cy="3255405"/>
            <a:chOff x="519117" y="6081700"/>
            <a:chExt cx="5946290" cy="3255405"/>
          </a:xfrm>
        </p:grpSpPr>
        <p:graphicFrame>
          <p:nvGraphicFramePr>
            <p:cNvPr id="5" name="Chart 4">
              <a:extLst>
                <a:ext uri="{FF2B5EF4-FFF2-40B4-BE49-F238E27FC236}">
                  <a16:creationId xmlns:a16="http://schemas.microsoft.com/office/drawing/2014/main" id="{787A29DA-A9A9-6247-37C6-2DCC5D16DEF5}"/>
                </a:ext>
              </a:extLst>
            </p:cNvPr>
            <p:cNvGraphicFramePr>
              <a:graphicFrameLocks/>
            </p:cNvGraphicFramePr>
            <p:nvPr>
              <p:extLst>
                <p:ext uri="{D42A27DB-BD31-4B8C-83A1-F6EECF244321}">
                  <p14:modId xmlns:p14="http://schemas.microsoft.com/office/powerpoint/2010/main" val="3872256517"/>
                </p:ext>
              </p:extLst>
            </p:nvPr>
          </p:nvGraphicFramePr>
          <p:xfrm>
            <a:off x="668438" y="6523825"/>
            <a:ext cx="5760000" cy="281328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4C95E52D-C19D-777B-C277-E2B22B991BB3}"/>
                </a:ext>
              </a:extLst>
            </p:cNvPr>
            <p:cNvSpPr txBox="1"/>
            <p:nvPr/>
          </p:nvSpPr>
          <p:spPr>
            <a:xfrm>
              <a:off x="519117" y="6081700"/>
              <a:ext cx="5946290" cy="276999"/>
            </a:xfrm>
            <a:prstGeom prst="rect">
              <a:avLst/>
            </a:prstGeom>
            <a:noFill/>
          </p:spPr>
          <p:txBody>
            <a:bodyPr wrap="square" rtlCol="0">
              <a:spAutoFit/>
            </a:bodyPr>
            <a:lstStyle/>
            <a:p>
              <a:r>
                <a:rPr lang="en-GB" sz="1200" i="1"/>
                <a:t>How interested</a:t>
              </a:r>
              <a:r>
                <a:rPr lang="en-GB" sz="1200" i="1" baseline="0"/>
                <a:t> are you in a career that involves any of the following? (n=162)</a:t>
              </a:r>
              <a:endParaRPr lang="en-GB" sz="1200" i="1"/>
            </a:p>
          </p:txBody>
        </p:sp>
      </p:grpSp>
      <p:sp>
        <p:nvSpPr>
          <p:cNvPr id="10" name="TextBox 9">
            <a:extLst>
              <a:ext uri="{FF2B5EF4-FFF2-40B4-BE49-F238E27FC236}">
                <a16:creationId xmlns:a16="http://schemas.microsoft.com/office/drawing/2014/main" id="{624733AE-6607-C05F-463D-F8FF4A6EE348}"/>
              </a:ext>
            </a:extLst>
          </p:cNvPr>
          <p:cNvSpPr txBox="1"/>
          <p:nvPr/>
        </p:nvSpPr>
        <p:spPr>
          <a:xfrm>
            <a:off x="6163876" y="9287271"/>
            <a:ext cx="465447" cy="307777"/>
          </a:xfrm>
          <a:prstGeom prst="rect">
            <a:avLst/>
          </a:prstGeom>
          <a:noFill/>
        </p:spPr>
        <p:txBody>
          <a:bodyPr wrap="square" rtlCol="0">
            <a:spAutoFit/>
          </a:bodyPr>
          <a:lstStyle/>
          <a:p>
            <a:fld id="{D232A817-58A1-489D-9C77-F8DACB3E566B}" type="slidenum">
              <a:rPr lang="en-GB" sz="1400" smtClean="0"/>
              <a:t>22</a:t>
            </a:fld>
            <a:endParaRPr lang="en-GB" sz="1400"/>
          </a:p>
        </p:txBody>
      </p:sp>
    </p:spTree>
    <p:extLst>
      <p:ext uri="{BB962C8B-B14F-4D97-AF65-F5344CB8AC3E}">
        <p14:creationId xmlns:p14="http://schemas.microsoft.com/office/powerpoint/2010/main" val="4280784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CC7E8-D2CE-4F48-B711-F4EAADF47A7F}"/>
              </a:ext>
            </a:extLst>
          </p:cNvPr>
          <p:cNvSpPr>
            <a:spLocks noGrp="1"/>
          </p:cNvSpPr>
          <p:nvPr>
            <p:ph type="title" idx="4294967295"/>
          </p:nvPr>
        </p:nvSpPr>
        <p:spPr>
          <a:xfrm>
            <a:off x="0" y="1082052"/>
            <a:ext cx="6858000" cy="1007359"/>
          </a:xfrm>
          <a:prstGeom prst="rect">
            <a:avLst/>
          </a:prstGeom>
          <a:solidFill>
            <a:srgbClr val="00A773"/>
          </a:solidFill>
        </p:spPr>
        <p:txBody>
          <a:bodyPr anchor="ctr"/>
          <a:lstStyle/>
          <a:p>
            <a:pPr marL="533400"/>
            <a:r>
              <a:rPr lang="en-GB" sz="3200">
                <a:solidFill>
                  <a:schemeClr val="bg1"/>
                </a:solidFill>
              </a:rPr>
              <a:t>Conclusions</a:t>
            </a:r>
          </a:p>
        </p:txBody>
      </p:sp>
      <p:pic>
        <p:nvPicPr>
          <p:cNvPr id="7" name="Picture 6" descr="A picture containing text, clipart&#10;&#10;Description automatically generated">
            <a:extLst>
              <a:ext uri="{FF2B5EF4-FFF2-40B4-BE49-F238E27FC236}">
                <a16:creationId xmlns:a16="http://schemas.microsoft.com/office/drawing/2014/main" id="{42C951C0-5B30-E6A0-4496-97EAD31DF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3" name="TextBox 2">
            <a:extLst>
              <a:ext uri="{FF2B5EF4-FFF2-40B4-BE49-F238E27FC236}">
                <a16:creationId xmlns:a16="http://schemas.microsoft.com/office/drawing/2014/main" id="{F9687C1B-2A99-2B74-7EF6-7D00662BBAEA}"/>
              </a:ext>
            </a:extLst>
          </p:cNvPr>
          <p:cNvSpPr txBox="1"/>
          <p:nvPr/>
        </p:nvSpPr>
        <p:spPr>
          <a:xfrm>
            <a:off x="6163876" y="9287271"/>
            <a:ext cx="465447" cy="307777"/>
          </a:xfrm>
          <a:prstGeom prst="rect">
            <a:avLst/>
          </a:prstGeom>
          <a:noFill/>
        </p:spPr>
        <p:txBody>
          <a:bodyPr wrap="square" rtlCol="0">
            <a:spAutoFit/>
          </a:bodyPr>
          <a:lstStyle/>
          <a:p>
            <a:fld id="{D232A817-58A1-489D-9C77-F8DACB3E566B}" type="slidenum">
              <a:rPr lang="en-GB" sz="1400" smtClean="0"/>
              <a:t>23</a:t>
            </a:fld>
            <a:endParaRPr lang="en-GB" sz="1400"/>
          </a:p>
        </p:txBody>
      </p:sp>
      <p:pic>
        <p:nvPicPr>
          <p:cNvPr id="5" name="Picture 4">
            <a:extLst>
              <a:ext uri="{FF2B5EF4-FFF2-40B4-BE49-F238E27FC236}">
                <a16:creationId xmlns:a16="http://schemas.microsoft.com/office/drawing/2014/main" id="{AA1740C8-B6DA-4A97-56B3-52CF24991526}"/>
              </a:ext>
            </a:extLst>
          </p:cNvPr>
          <p:cNvPicPr>
            <a:picLocks noChangeAspect="1"/>
          </p:cNvPicPr>
          <p:nvPr/>
        </p:nvPicPr>
        <p:blipFill>
          <a:blip r:embed="rId4"/>
          <a:stretch>
            <a:fillRect/>
          </a:stretch>
        </p:blipFill>
        <p:spPr>
          <a:xfrm>
            <a:off x="0" y="3401198"/>
            <a:ext cx="6858000" cy="4574286"/>
          </a:xfrm>
          <a:prstGeom prst="rect">
            <a:avLst/>
          </a:prstGeom>
        </p:spPr>
      </p:pic>
    </p:spTree>
    <p:extLst>
      <p:ext uri="{BB962C8B-B14F-4D97-AF65-F5344CB8AC3E}">
        <p14:creationId xmlns:p14="http://schemas.microsoft.com/office/powerpoint/2010/main" val="4174435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9000" y="1309987"/>
            <a:ext cx="5760000" cy="576263"/>
          </a:xfrm>
          <a:prstGeom prst="rect">
            <a:avLst/>
          </a:prstGeom>
        </p:spPr>
        <p:txBody>
          <a:bodyPr/>
          <a:lstStyle/>
          <a:p>
            <a:pPr marL="0" indent="0">
              <a:buNone/>
            </a:pPr>
            <a:r>
              <a:rPr lang="en-GB" sz="1400" b="1"/>
              <a:t>Our evaluation suggests that the immediate outputs of the Fair for students – accurate information, an enjoyable experience and opportunities to meet STEM professionals – were achieved to a large extent. </a:t>
            </a:r>
          </a:p>
        </p:txBody>
      </p:sp>
      <p:pic>
        <p:nvPicPr>
          <p:cNvPr id="7" name="Picture 6" descr="A picture containing text, clipart&#10;&#10;Description automatically generated">
            <a:extLst>
              <a:ext uri="{FF2B5EF4-FFF2-40B4-BE49-F238E27FC236}">
                <a16:creationId xmlns:a16="http://schemas.microsoft.com/office/drawing/2014/main" id="{08B939E2-34BE-81EA-3076-DE4EA24E8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9" name="Title 1">
            <a:extLst>
              <a:ext uri="{FF2B5EF4-FFF2-40B4-BE49-F238E27FC236}">
                <a16:creationId xmlns:a16="http://schemas.microsoft.com/office/drawing/2014/main" id="{3FC08526-9139-D970-DFAD-B2FC264639E4}"/>
              </a:ext>
            </a:extLst>
          </p:cNvPr>
          <p:cNvSpPr txBox="1">
            <a:spLocks/>
          </p:cNvSpPr>
          <p:nvPr/>
        </p:nvSpPr>
        <p:spPr>
          <a:xfrm>
            <a:off x="0" y="485775"/>
            <a:ext cx="6858000" cy="576263"/>
          </a:xfrm>
          <a:prstGeom prst="rect">
            <a:avLst/>
          </a:prstGeom>
          <a:solidFill>
            <a:srgbClr val="00A773"/>
          </a:solidFill>
        </p:spPr>
        <p:txBody>
          <a:bodyPr lIns="91440" tIns="45720" rIns="91440" bIns="45720"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Conclusions</a:t>
            </a:r>
          </a:p>
        </p:txBody>
      </p:sp>
      <p:sp>
        <p:nvSpPr>
          <p:cNvPr id="2" name="TextBox 1">
            <a:extLst>
              <a:ext uri="{FF2B5EF4-FFF2-40B4-BE49-F238E27FC236}">
                <a16:creationId xmlns:a16="http://schemas.microsoft.com/office/drawing/2014/main" id="{4CF1CC7C-E99D-B3C4-8A89-28A105FB36E3}"/>
              </a:ext>
            </a:extLst>
          </p:cNvPr>
          <p:cNvSpPr txBox="1"/>
          <p:nvPr/>
        </p:nvSpPr>
        <p:spPr>
          <a:xfrm>
            <a:off x="549000" y="2134199"/>
            <a:ext cx="5760000" cy="7109639"/>
          </a:xfrm>
          <a:prstGeom prst="rect">
            <a:avLst/>
          </a:prstGeom>
          <a:noFill/>
        </p:spPr>
        <p:txBody>
          <a:bodyPr wrap="square" numCol="2" spcCol="360000" rtlCol="0">
            <a:spAutoFit/>
          </a:bodyPr>
          <a:lstStyle/>
          <a:p>
            <a:r>
              <a:rPr lang="en-GB" sz="1200" b="1" i="1"/>
              <a:t>‘accurate information about a wide range of STEM careers’</a:t>
            </a:r>
          </a:p>
          <a:p>
            <a:r>
              <a:rPr lang="en-GB" sz="1200"/>
              <a:t>The Fair showcased a wide range of STEM fields and professions, and the feedback on favourite activities suggests that students with diverse interests were able to find activities and stands that engaged them. The large majority of teachers agreed that the Fair highlighted a diverse range of STEM careers. </a:t>
            </a:r>
          </a:p>
          <a:p>
            <a:endParaRPr lang="en-GB" sz="1200"/>
          </a:p>
          <a:p>
            <a:r>
              <a:rPr lang="en-GB" sz="1200" b="1" i="1"/>
              <a:t>‘An engaging and enjoyable experience’</a:t>
            </a:r>
          </a:p>
          <a:p>
            <a:r>
              <a:rPr lang="en-GB" sz="1200"/>
              <a:t>88% of students said that they enjoyed the Big Bang Fair, and 83% of teachers said that it had engaged their students. </a:t>
            </a:r>
          </a:p>
          <a:p>
            <a:endParaRPr lang="en-GB" sz="1200"/>
          </a:p>
          <a:p>
            <a:r>
              <a:rPr lang="en-GB" sz="1200"/>
              <a:t>Student enjoyment is down slightly compared to 2019, and some of the feedback in this report may help to explain this, in particular the smaller number of exhibitors, the crowded show floor and the queues for popular activities. Despite these, overall enjoyment is high. </a:t>
            </a:r>
          </a:p>
          <a:p>
            <a:endParaRPr lang="en-GB" sz="1200"/>
          </a:p>
          <a:p>
            <a:r>
              <a:rPr lang="en-GB" sz="1200"/>
              <a:t>However, it is important to be aware of which student groups might not be experiencing the Fair as positively as others. </a:t>
            </a:r>
          </a:p>
          <a:p>
            <a:endParaRPr lang="en-GB" sz="1200"/>
          </a:p>
          <a:p>
            <a:r>
              <a:rPr lang="en-GB" sz="1200"/>
              <a:t>The Fair, not surprisingly, is particularly engaging for young people who are already interested in STEM activities and who already</a:t>
            </a:r>
            <a:br>
              <a:rPr lang="en-GB" sz="1200"/>
            </a:br>
            <a:br>
              <a:rPr lang="en-GB" sz="1200"/>
            </a:br>
            <a:r>
              <a:rPr lang="en-GB" sz="1200"/>
              <a:t>engage in STEM in multiple ways. It may, therefore, be more effective at fostering an interest rather than sparking one from nothing. </a:t>
            </a:r>
          </a:p>
          <a:p>
            <a:endParaRPr lang="en-GB" sz="1200"/>
          </a:p>
          <a:p>
            <a:r>
              <a:rPr lang="en-GB" sz="1200"/>
              <a:t>It is concerning to see that some groups, in particular black students, are less likely to enjoy the Fair. More work is needed to understand why this group is less engaged by the activities on offer. </a:t>
            </a:r>
          </a:p>
          <a:p>
            <a:endParaRPr lang="en-GB" sz="1200"/>
          </a:p>
          <a:p>
            <a:r>
              <a:rPr lang="en-GB" sz="1200"/>
              <a:t>In contrast, there does not seem to be a significant gender gap in enjoying the Fair. It is interesting that female students tend towards preferring different activities to male students, but it seems that enough of each kind of activity is on offer to provide an enjoyable experience overall. It may be useful to look at whether a similar approach could be used to engage other under-represented groups, including students from minority ethnic groups, by finding more activities targeted at engaging these groups.</a:t>
            </a:r>
          </a:p>
          <a:p>
            <a:endParaRPr lang="en-GB" sz="1200"/>
          </a:p>
          <a:p>
            <a:r>
              <a:rPr lang="en-GB" sz="1200" b="1" i="1"/>
              <a:t>‘…provides contact with a diverse range of STEM professionals’</a:t>
            </a:r>
          </a:p>
          <a:p>
            <a:r>
              <a:rPr lang="en-GB" sz="1200"/>
              <a:t>Student responses show that at least 82% of students get a chance to speak to a STEM professional while at the Fair. Since some of the students will have continued to explore the show floor after completing the survey, it is likely that the actual figure is higher.</a:t>
            </a:r>
          </a:p>
        </p:txBody>
      </p:sp>
      <p:sp>
        <p:nvSpPr>
          <p:cNvPr id="4" name="TextBox 3">
            <a:extLst>
              <a:ext uri="{FF2B5EF4-FFF2-40B4-BE49-F238E27FC236}">
                <a16:creationId xmlns:a16="http://schemas.microsoft.com/office/drawing/2014/main" id="{D98E99BC-6F33-3BD5-D9CA-CEE13C4077C0}"/>
              </a:ext>
            </a:extLst>
          </p:cNvPr>
          <p:cNvSpPr txBox="1"/>
          <p:nvPr/>
        </p:nvSpPr>
        <p:spPr>
          <a:xfrm>
            <a:off x="6163876" y="9287271"/>
            <a:ext cx="465447" cy="307777"/>
          </a:xfrm>
          <a:prstGeom prst="rect">
            <a:avLst/>
          </a:prstGeom>
          <a:noFill/>
        </p:spPr>
        <p:txBody>
          <a:bodyPr wrap="square" rtlCol="0">
            <a:spAutoFit/>
          </a:bodyPr>
          <a:lstStyle/>
          <a:p>
            <a:fld id="{D232A817-58A1-489D-9C77-F8DACB3E566B}" type="slidenum">
              <a:rPr lang="en-GB" sz="1400" smtClean="0"/>
              <a:t>24</a:t>
            </a:fld>
            <a:endParaRPr lang="en-GB" sz="1400"/>
          </a:p>
        </p:txBody>
      </p:sp>
    </p:spTree>
    <p:extLst>
      <p:ext uri="{BB962C8B-B14F-4D97-AF65-F5344CB8AC3E}">
        <p14:creationId xmlns:p14="http://schemas.microsoft.com/office/powerpoint/2010/main" val="4044016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9000" y="1158469"/>
            <a:ext cx="5760000" cy="576263"/>
          </a:xfrm>
          <a:prstGeom prst="rect">
            <a:avLst/>
          </a:prstGeom>
        </p:spPr>
        <p:txBody>
          <a:bodyPr/>
          <a:lstStyle/>
          <a:p>
            <a:pPr marL="0" indent="0">
              <a:buNone/>
            </a:pPr>
            <a:r>
              <a:rPr lang="en-GB" sz="1400" b="1"/>
              <a:t>Short-term outcomes for students focus on increased knowledge about STEM careers, showing that STEM can be enjoyable and that STEM careers are open to anyone. The evaluation findings suggest that most students at the Fair do show the intended knowledge and beliefs, but that this is not equal across all groups.</a:t>
            </a:r>
          </a:p>
        </p:txBody>
      </p:sp>
      <p:pic>
        <p:nvPicPr>
          <p:cNvPr id="7" name="Picture 6" descr="A picture containing text, clipart&#10;&#10;Description automatically generated">
            <a:extLst>
              <a:ext uri="{FF2B5EF4-FFF2-40B4-BE49-F238E27FC236}">
                <a16:creationId xmlns:a16="http://schemas.microsoft.com/office/drawing/2014/main" id="{08B939E2-34BE-81EA-3076-DE4EA24E8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9" name="Title 1">
            <a:extLst>
              <a:ext uri="{FF2B5EF4-FFF2-40B4-BE49-F238E27FC236}">
                <a16:creationId xmlns:a16="http://schemas.microsoft.com/office/drawing/2014/main" id="{3FC08526-9139-D970-DFAD-B2FC264639E4}"/>
              </a:ext>
            </a:extLst>
          </p:cNvPr>
          <p:cNvSpPr txBox="1">
            <a:spLocks/>
          </p:cNvSpPr>
          <p:nvPr/>
        </p:nvSpPr>
        <p:spPr>
          <a:xfrm>
            <a:off x="0" y="485775"/>
            <a:ext cx="6858000" cy="576263"/>
          </a:xfrm>
          <a:prstGeom prst="rect">
            <a:avLst/>
          </a:prstGeom>
          <a:solidFill>
            <a:srgbClr val="00A773"/>
          </a:solidFill>
        </p:spPr>
        <p:txBody>
          <a:bodyPr lIns="91440" tIns="45720" rIns="91440" bIns="45720"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dirty="0">
                <a:solidFill>
                  <a:schemeClr val="bg1"/>
                </a:solidFill>
              </a:rPr>
              <a:t>Conclusions</a:t>
            </a:r>
          </a:p>
        </p:txBody>
      </p:sp>
      <p:sp>
        <p:nvSpPr>
          <p:cNvPr id="2" name="TextBox 1">
            <a:extLst>
              <a:ext uri="{FF2B5EF4-FFF2-40B4-BE49-F238E27FC236}">
                <a16:creationId xmlns:a16="http://schemas.microsoft.com/office/drawing/2014/main" id="{4CF1CC7C-E99D-B3C4-8A89-28A105FB36E3}"/>
              </a:ext>
            </a:extLst>
          </p:cNvPr>
          <p:cNvSpPr txBox="1"/>
          <p:nvPr/>
        </p:nvSpPr>
        <p:spPr>
          <a:xfrm>
            <a:off x="549000" y="2273090"/>
            <a:ext cx="5760000" cy="7294305"/>
          </a:xfrm>
          <a:prstGeom prst="rect">
            <a:avLst/>
          </a:prstGeom>
          <a:noFill/>
        </p:spPr>
        <p:txBody>
          <a:bodyPr wrap="square" numCol="2" spcCol="360000" rtlCol="0">
            <a:spAutoFit/>
          </a:bodyPr>
          <a:lstStyle/>
          <a:p>
            <a:r>
              <a:rPr lang="en-GB" sz="1200" b="1" i="1"/>
              <a:t>‘Young people learn about STEM careers and the positive impacts of STEM careers’</a:t>
            </a:r>
          </a:p>
          <a:p>
            <a:r>
              <a:rPr lang="en-GB" sz="1200"/>
              <a:t>Students at the Fair were more likely to feel that they know about STEM careers than other young people, with a 15 percentage point difference compared to EBM participants in knowledge about what scientists do, a 17 percentage point difference in knowledge about what people working in technology do, and a 25 percentage point difference in knowledge about what engineers do.</a:t>
            </a:r>
          </a:p>
          <a:p>
            <a:endParaRPr lang="en-GB" sz="1200"/>
          </a:p>
          <a:p>
            <a:r>
              <a:rPr lang="en-GB" sz="1200"/>
              <a:t>Over three-quarters of students said they learned about the role of engineers in developing greener technologies. This could be a motivation for some students given the levels of reported commitment to environmental concerns. </a:t>
            </a:r>
          </a:p>
          <a:p>
            <a:endParaRPr lang="en-GB" sz="1200"/>
          </a:p>
          <a:p>
            <a:r>
              <a:rPr lang="en-GB" sz="1200" b="1" i="1"/>
              <a:t>‘Young people enjoy taking part in STEM activities’</a:t>
            </a:r>
          </a:p>
          <a:p>
            <a:r>
              <a:rPr lang="en-GB" sz="1200"/>
              <a:t>Three out of four students attending said that the Fair made them want to do more STEM activities. This suggests that enjoyment of the Fair may influence young people’s belief that they would be likely to enjoy other STEM activity. </a:t>
            </a:r>
          </a:p>
          <a:p>
            <a:endParaRPr lang="en-GB" sz="1200"/>
          </a:p>
          <a:p>
            <a:r>
              <a:rPr lang="en-GB" sz="1200"/>
              <a:t>However, as with the overall enjoyment finding, students who are already more engaged in STEM are more likely to say that the Fair made</a:t>
            </a:r>
          </a:p>
          <a:p>
            <a:endParaRPr lang="en-GB" sz="1200"/>
          </a:p>
          <a:p>
            <a:endParaRPr lang="en-GB" sz="1200"/>
          </a:p>
          <a:p>
            <a:r>
              <a:rPr lang="en-GB" sz="1200"/>
              <a:t>them want to do more, again suggesting that the Fair may be more effective at encouraging an existing interest than converting students who are not already interested.</a:t>
            </a:r>
          </a:p>
          <a:p>
            <a:endParaRPr lang="en-GB" sz="1200"/>
          </a:p>
          <a:p>
            <a:r>
              <a:rPr lang="en-GB" sz="1200" b="1" i="1"/>
              <a:t>‘Young people believe that a STEM career could be open to them’</a:t>
            </a:r>
          </a:p>
          <a:p>
            <a:r>
              <a:rPr lang="en-GB" sz="1200"/>
              <a:t>Over three-quarters of students agreed that engineering careers are open to people from all backgrounds. This belief is crucial to breaking down stereotypes and supporting students from groups that are currently under-represented in STEM careers to aspire to work in these fields. The importance of this is underlined by the finding that students who believe engineering careers are open to people from all backgrounds are 3 times more likely to think that engineering is a suitable career for them, reinforcing this link in the theory of change.</a:t>
            </a:r>
          </a:p>
          <a:p>
            <a:endParaRPr lang="en-GB" sz="1200"/>
          </a:p>
          <a:p>
            <a:r>
              <a:rPr lang="en-GB" sz="1200" b="1" i="1"/>
              <a:t>‘Young people know what they need to do to pursue a STEM career’</a:t>
            </a:r>
          </a:p>
          <a:p>
            <a:r>
              <a:rPr lang="en-GB" sz="1200"/>
              <a:t>62% of attendees at the Fair say that they know what subjects they need to take next to pursue a career in engineering, 24 percentage points higher than young people in the EBM survey. </a:t>
            </a:r>
          </a:p>
          <a:p>
            <a:endParaRPr lang="en-GB" sz="1200"/>
          </a:p>
          <a:p>
            <a:r>
              <a:rPr lang="en-GB" sz="1200"/>
              <a:t>Three-quarters of students attending the Fair said that it made them want to find out more about STEM careers which is a vital step towards making choices on that career path.</a:t>
            </a:r>
          </a:p>
        </p:txBody>
      </p:sp>
      <p:sp>
        <p:nvSpPr>
          <p:cNvPr id="4" name="TextBox 3">
            <a:extLst>
              <a:ext uri="{FF2B5EF4-FFF2-40B4-BE49-F238E27FC236}">
                <a16:creationId xmlns:a16="http://schemas.microsoft.com/office/drawing/2014/main" id="{9FB54B00-EE8E-5C87-13EA-A8B89A8E85FA}"/>
              </a:ext>
            </a:extLst>
          </p:cNvPr>
          <p:cNvSpPr txBox="1"/>
          <p:nvPr/>
        </p:nvSpPr>
        <p:spPr>
          <a:xfrm>
            <a:off x="6163876" y="9287271"/>
            <a:ext cx="465447" cy="307777"/>
          </a:xfrm>
          <a:prstGeom prst="rect">
            <a:avLst/>
          </a:prstGeom>
          <a:noFill/>
        </p:spPr>
        <p:txBody>
          <a:bodyPr wrap="square" rtlCol="0">
            <a:spAutoFit/>
          </a:bodyPr>
          <a:lstStyle/>
          <a:p>
            <a:fld id="{D232A817-58A1-489D-9C77-F8DACB3E566B}" type="slidenum">
              <a:rPr lang="en-GB" sz="1400" smtClean="0"/>
              <a:t>25</a:t>
            </a:fld>
            <a:endParaRPr lang="en-GB" sz="1400"/>
          </a:p>
        </p:txBody>
      </p:sp>
    </p:spTree>
    <p:extLst>
      <p:ext uri="{BB962C8B-B14F-4D97-AF65-F5344CB8AC3E}">
        <p14:creationId xmlns:p14="http://schemas.microsoft.com/office/powerpoint/2010/main" val="285924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9000" y="1158469"/>
            <a:ext cx="5760000" cy="576263"/>
          </a:xfrm>
          <a:prstGeom prst="rect">
            <a:avLst/>
          </a:prstGeom>
        </p:spPr>
        <p:txBody>
          <a:bodyPr/>
          <a:lstStyle/>
          <a:p>
            <a:pPr marL="0" indent="0">
              <a:buNone/>
            </a:pPr>
            <a:r>
              <a:rPr lang="en-GB" sz="1400" b="1"/>
              <a:t>The theory of change also shows how the Big Bang Fair seeks to influence teachers as an important source of support and advice for students. </a:t>
            </a:r>
          </a:p>
        </p:txBody>
      </p:sp>
      <p:pic>
        <p:nvPicPr>
          <p:cNvPr id="7" name="Picture 6" descr="A picture containing text, clipart&#10;&#10;Description automatically generated">
            <a:extLst>
              <a:ext uri="{FF2B5EF4-FFF2-40B4-BE49-F238E27FC236}">
                <a16:creationId xmlns:a16="http://schemas.microsoft.com/office/drawing/2014/main" id="{08B939E2-34BE-81EA-3076-DE4EA24E8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9" name="Title 1">
            <a:extLst>
              <a:ext uri="{FF2B5EF4-FFF2-40B4-BE49-F238E27FC236}">
                <a16:creationId xmlns:a16="http://schemas.microsoft.com/office/drawing/2014/main" id="{3FC08526-9139-D970-DFAD-B2FC264639E4}"/>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a:solidFill>
                  <a:schemeClr val="bg1"/>
                </a:solidFill>
              </a:rPr>
              <a:t>Conclusions: Does the evidence support our theory of change?</a:t>
            </a:r>
          </a:p>
        </p:txBody>
      </p:sp>
      <p:sp>
        <p:nvSpPr>
          <p:cNvPr id="2" name="TextBox 1">
            <a:extLst>
              <a:ext uri="{FF2B5EF4-FFF2-40B4-BE49-F238E27FC236}">
                <a16:creationId xmlns:a16="http://schemas.microsoft.com/office/drawing/2014/main" id="{4CF1CC7C-E99D-B3C4-8A89-28A105FB36E3}"/>
              </a:ext>
            </a:extLst>
          </p:cNvPr>
          <p:cNvSpPr txBox="1"/>
          <p:nvPr/>
        </p:nvSpPr>
        <p:spPr>
          <a:xfrm>
            <a:off x="549000" y="1937424"/>
            <a:ext cx="5760000" cy="8402300"/>
          </a:xfrm>
          <a:prstGeom prst="rect">
            <a:avLst/>
          </a:prstGeom>
          <a:noFill/>
        </p:spPr>
        <p:txBody>
          <a:bodyPr wrap="square" lIns="91440" tIns="45720" rIns="91440" bIns="45720" numCol="2" spcCol="360000" rtlCol="0" anchor="t">
            <a:spAutoFit/>
          </a:bodyPr>
          <a:lstStyle/>
          <a:p>
            <a:r>
              <a:rPr lang="en-GB" sz="1200" b="1"/>
              <a:t>Teachers are more knowledgeable and confident to give STEM career advice</a:t>
            </a:r>
          </a:p>
          <a:p>
            <a:endParaRPr lang="en-GB" sz="1200"/>
          </a:p>
          <a:p>
            <a:r>
              <a:rPr lang="en-GB" sz="1200"/>
              <a:t>Knowledge about what is involved in STEM careers is generally high among those responding to the teacher survey, but there is a gap between knowledge about science careers and knowledge about careers in technology. This gap is reflected in the confidence that teachers feel in giving careers advice across these areas: 78% feel confident advising on science careers but only 60% feel confident giving advice about technology careers and 62% giving advice about engineering careers. </a:t>
            </a:r>
          </a:p>
          <a:p>
            <a:endParaRPr lang="en-GB" sz="1200"/>
          </a:p>
          <a:p>
            <a:r>
              <a:rPr lang="en-GB" sz="1200"/>
              <a:t>Focusing more efforts on providing information and support for teachers at the Fair around careers in technology and engineering specifically could help to address this gap further.</a:t>
            </a:r>
          </a:p>
          <a:p>
            <a:endParaRPr lang="en-GB" sz="1200"/>
          </a:p>
          <a:p>
            <a:r>
              <a:rPr lang="en-GB" sz="1200" b="1"/>
              <a:t>Teachers are motivated to offer more STEM engagement activities to students</a:t>
            </a:r>
            <a:endParaRPr lang="en-GB" sz="1200" b="1" i="1"/>
          </a:p>
          <a:p>
            <a:r>
              <a:rPr lang="en-GB" sz="1200"/>
              <a:t>Responses to the teacher survey suggest that most teachers rated the Fair positively, felt that it engaged students and that it supported links to the curriculum. These are all important aspects to encourage teachers to attend this or similar events in the future. </a:t>
            </a:r>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r>
              <a:rPr lang="en-GB" sz="1200"/>
              <a:t>We didn’t ask teachers explicitly about plans for further STEM activities, but the increased motivation among students to do more STEM activity could help to encourage schools to make more available. Currently, however, we do not have any data to show that this is happening in practice.</a:t>
            </a:r>
          </a:p>
          <a:p>
            <a:endParaRPr lang="en-GB" sz="1200"/>
          </a:p>
          <a:p>
            <a:r>
              <a:rPr lang="en-GB" sz="1200" b="1"/>
              <a:t>Teachers believe more students are capable of pursuing STEM careers</a:t>
            </a:r>
          </a:p>
          <a:p>
            <a:r>
              <a:rPr lang="en-GB" sz="1200"/>
              <a:t>As with students, existing stereotypes may encourage teachers to make assumptions about which students are best suited to engineering and other STEM careers. Teachers can also benefit from seeing the diversity of STEM careers and professionals on show at the Fair.</a:t>
            </a:r>
          </a:p>
          <a:p>
            <a:endParaRPr lang="en-GB" sz="1200"/>
          </a:p>
          <a:p>
            <a:r>
              <a:rPr lang="en-GB" sz="1200"/>
              <a:t>More than half of teachers with a responsibility for providing careers advice say that they are more likely to suggest an engineering career to a student after having attended the Fair. We don’t have data to explore what specifically is influencing this change. It may be through seeing students’ responses to the Fair, being exposed to a wider range of career options or having more knowledge about career pathways. </a:t>
            </a:r>
          </a:p>
        </p:txBody>
      </p:sp>
      <p:sp>
        <p:nvSpPr>
          <p:cNvPr id="4" name="TextBox 3">
            <a:extLst>
              <a:ext uri="{FF2B5EF4-FFF2-40B4-BE49-F238E27FC236}">
                <a16:creationId xmlns:a16="http://schemas.microsoft.com/office/drawing/2014/main" id="{9B0A99FC-05FF-DB5D-7226-E63053EE38D0}"/>
              </a:ext>
            </a:extLst>
          </p:cNvPr>
          <p:cNvSpPr txBox="1"/>
          <p:nvPr/>
        </p:nvSpPr>
        <p:spPr>
          <a:xfrm>
            <a:off x="6163876" y="9287271"/>
            <a:ext cx="465447" cy="307777"/>
          </a:xfrm>
          <a:prstGeom prst="rect">
            <a:avLst/>
          </a:prstGeom>
          <a:noFill/>
        </p:spPr>
        <p:txBody>
          <a:bodyPr wrap="square" rtlCol="0">
            <a:spAutoFit/>
          </a:bodyPr>
          <a:lstStyle/>
          <a:p>
            <a:fld id="{D232A817-58A1-489D-9C77-F8DACB3E566B}" type="slidenum">
              <a:rPr lang="en-GB" sz="1400" smtClean="0"/>
              <a:t>26</a:t>
            </a:fld>
            <a:endParaRPr lang="en-GB" sz="1400"/>
          </a:p>
        </p:txBody>
      </p:sp>
    </p:spTree>
    <p:extLst>
      <p:ext uri="{BB962C8B-B14F-4D97-AF65-F5344CB8AC3E}">
        <p14:creationId xmlns:p14="http://schemas.microsoft.com/office/powerpoint/2010/main" val="1732706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CC7E8-D2CE-4F48-B711-F4EAADF47A7F}"/>
              </a:ext>
            </a:extLst>
          </p:cNvPr>
          <p:cNvSpPr>
            <a:spLocks noGrp="1"/>
          </p:cNvSpPr>
          <p:nvPr>
            <p:ph type="title" idx="4294967295"/>
          </p:nvPr>
        </p:nvSpPr>
        <p:spPr>
          <a:xfrm>
            <a:off x="0" y="492417"/>
            <a:ext cx="6858000" cy="576000"/>
          </a:xfrm>
          <a:prstGeom prst="rect">
            <a:avLst/>
          </a:prstGeom>
          <a:solidFill>
            <a:srgbClr val="00A773"/>
          </a:solidFill>
        </p:spPr>
        <p:txBody>
          <a:bodyPr anchor="ctr"/>
          <a:lstStyle/>
          <a:p>
            <a:pPr marL="533400"/>
            <a:r>
              <a:rPr lang="en-GB" sz="2000">
                <a:solidFill>
                  <a:schemeClr val="bg1"/>
                </a:solidFill>
              </a:rPr>
              <a:t>Introduction</a:t>
            </a:r>
          </a:p>
        </p:txBody>
      </p:sp>
      <p:sp>
        <p:nvSpPr>
          <p:cNvPr id="4" name="Text Placeholder 3">
            <a:extLst>
              <a:ext uri="{FF2B5EF4-FFF2-40B4-BE49-F238E27FC236}">
                <a16:creationId xmlns:a16="http://schemas.microsoft.com/office/drawing/2014/main" id="{F08C16D6-C20F-4D4D-8866-5537D4AAFB0A}"/>
              </a:ext>
            </a:extLst>
          </p:cNvPr>
          <p:cNvSpPr>
            <a:spLocks noGrp="1"/>
          </p:cNvSpPr>
          <p:nvPr>
            <p:ph type="body" sz="quarter" idx="4294967295"/>
          </p:nvPr>
        </p:nvSpPr>
        <p:spPr>
          <a:xfrm>
            <a:off x="544203" y="1362919"/>
            <a:ext cx="5760000" cy="830997"/>
          </a:xfrm>
          <a:prstGeom prst="rect">
            <a:avLst/>
          </a:prstGeom>
        </p:spPr>
        <p:txBody>
          <a:bodyPr/>
          <a:lstStyle/>
          <a:p>
            <a:pPr marL="0" indent="0">
              <a:lnSpc>
                <a:spcPct val="107000"/>
              </a:lnSpc>
              <a:spcBef>
                <a:spcPts val="275"/>
              </a:spcBef>
              <a:spcAft>
                <a:spcPts val="275"/>
              </a:spcAft>
              <a:buNone/>
            </a:pPr>
            <a:r>
              <a:rPr lang="en-GB" sz="1400" b="1">
                <a:latin typeface="+mj-lt"/>
                <a:ea typeface="Calibri" panose="020F0502020204030204" pitchFamily="34" charset="0"/>
                <a:cs typeface="Times New Roman" panose="02020603050405020304" pitchFamily="18" charset="0"/>
              </a:rPr>
              <a:t>The Big Bang Fair is a large, annual exhibition which aims to inspire, inform and empower young people to consider engineering and other STEM careers through showcasing a wide range of STEM employers and jobs.</a:t>
            </a:r>
          </a:p>
          <a:p>
            <a:pPr marL="0" indent="0">
              <a:lnSpc>
                <a:spcPct val="107000"/>
              </a:lnSpc>
              <a:spcBef>
                <a:spcPts val="275"/>
              </a:spcBef>
              <a:spcAft>
                <a:spcPts val="275"/>
              </a:spcAft>
              <a:buNone/>
            </a:pPr>
            <a:endParaRPr lang="en-GB" sz="1400">
              <a:latin typeface="+mj-lt"/>
              <a:ea typeface="Calibri" panose="020F0502020204030204" pitchFamily="34" charset="0"/>
              <a:cs typeface="Times New Roman" panose="02020603050405020304" pitchFamily="18" charset="0"/>
            </a:endParaRPr>
          </a:p>
        </p:txBody>
      </p:sp>
      <p:pic>
        <p:nvPicPr>
          <p:cNvPr id="8" name="Picture 7" descr="A picture containing text, clipart&#10;&#10;Description automatically generated">
            <a:extLst>
              <a:ext uri="{FF2B5EF4-FFF2-40B4-BE49-F238E27FC236}">
                <a16:creationId xmlns:a16="http://schemas.microsoft.com/office/drawing/2014/main" id="{B2F6C2A0-C9E4-C7D3-7BC5-5CA317B9BD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9" name="Text Placeholder 3">
            <a:extLst>
              <a:ext uri="{FF2B5EF4-FFF2-40B4-BE49-F238E27FC236}">
                <a16:creationId xmlns:a16="http://schemas.microsoft.com/office/drawing/2014/main" id="{52EBD815-EB17-B7A3-F237-1776CA207FC7}"/>
              </a:ext>
            </a:extLst>
          </p:cNvPr>
          <p:cNvSpPr txBox="1">
            <a:spLocks/>
          </p:cNvSpPr>
          <p:nvPr/>
        </p:nvSpPr>
        <p:spPr>
          <a:xfrm>
            <a:off x="544203" y="4569997"/>
            <a:ext cx="5760000" cy="1137628"/>
          </a:xfrm>
          <a:prstGeom prst="rect">
            <a:avLst/>
          </a:prstGeom>
        </p:spPr>
        <p:txBody>
          <a:bodyPr numCol="2" spcCol="360000"/>
          <a:lstStyle>
            <a:lvl1pPr marL="104482" indent="-104482" algn="l" defTabSz="417925" rtl="0" eaLnBrk="1" latinLnBrk="0" hangingPunct="1">
              <a:lnSpc>
                <a:spcPct val="90000"/>
              </a:lnSpc>
              <a:spcBef>
                <a:spcPts val="457"/>
              </a:spcBef>
              <a:buFont typeface="Arial" panose="020B0604020202020204" pitchFamily="34" charset="0"/>
              <a:buChar char="•"/>
              <a:defRPr sz="1280" kern="1200">
                <a:solidFill>
                  <a:schemeClr val="tx1"/>
                </a:solidFill>
                <a:latin typeface="+mn-lt"/>
                <a:ea typeface="+mn-ea"/>
                <a:cs typeface="+mn-cs"/>
              </a:defRPr>
            </a:lvl1pPr>
            <a:lvl2pPr marL="313444" indent="-104482" algn="l" defTabSz="417925" rtl="0" eaLnBrk="1" latinLnBrk="0" hangingPunct="1">
              <a:lnSpc>
                <a:spcPct val="90000"/>
              </a:lnSpc>
              <a:spcBef>
                <a:spcPts val="228"/>
              </a:spcBef>
              <a:buFont typeface="Arial" panose="020B0604020202020204" pitchFamily="34" charset="0"/>
              <a:buChar char="•"/>
              <a:defRPr sz="1097" kern="1200">
                <a:solidFill>
                  <a:schemeClr val="tx1"/>
                </a:solidFill>
                <a:latin typeface="+mn-lt"/>
                <a:ea typeface="+mn-ea"/>
                <a:cs typeface="+mn-cs"/>
              </a:defRPr>
            </a:lvl2pPr>
            <a:lvl3pPr marL="522407" indent="-104482" algn="l" defTabSz="417925" rtl="0" eaLnBrk="1" latinLnBrk="0" hangingPunct="1">
              <a:lnSpc>
                <a:spcPct val="90000"/>
              </a:lnSpc>
              <a:spcBef>
                <a:spcPts val="228"/>
              </a:spcBef>
              <a:buFont typeface="Arial" panose="020B0604020202020204" pitchFamily="34" charset="0"/>
              <a:buChar char="•"/>
              <a:defRPr sz="914" kern="1200">
                <a:solidFill>
                  <a:schemeClr val="tx1"/>
                </a:solidFill>
                <a:latin typeface="+mn-lt"/>
                <a:ea typeface="+mn-ea"/>
                <a:cs typeface="+mn-cs"/>
              </a:defRPr>
            </a:lvl3pPr>
            <a:lvl4pPr marL="73136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4pPr>
            <a:lvl5pPr marL="940331"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5pPr>
            <a:lvl6pPr marL="1149294"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6pPr>
            <a:lvl7pPr marL="1358257"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7pPr>
            <a:lvl8pPr marL="156721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8pPr>
            <a:lvl9pPr marL="1776182"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9pPr>
          </a:lstStyle>
          <a:p>
            <a:pPr marL="0" indent="0">
              <a:lnSpc>
                <a:spcPct val="107000"/>
              </a:lnSpc>
              <a:spcBef>
                <a:spcPts val="275"/>
              </a:spcBef>
              <a:spcAft>
                <a:spcPts val="1200"/>
              </a:spcAft>
              <a:buFont typeface="Arial" panose="020B0604020202020204" pitchFamily="34" charset="0"/>
              <a:buNone/>
            </a:pPr>
            <a:r>
              <a:rPr lang="en-GB" sz="1200">
                <a:latin typeface="+mj-lt"/>
                <a:ea typeface="Calibri" panose="020F0502020204030204" pitchFamily="34" charset="0"/>
                <a:cs typeface="Times New Roman" panose="02020603050405020304" pitchFamily="18" charset="0"/>
              </a:rPr>
              <a:t>This report provides findings of a survey conducted with students at the Big Bang Fair, and with teachers, either at the Fair or in the weeks after it.</a:t>
            </a:r>
          </a:p>
          <a:p>
            <a:pPr marL="0" indent="0">
              <a:lnSpc>
                <a:spcPct val="107000"/>
              </a:lnSpc>
              <a:spcBef>
                <a:spcPts val="275"/>
              </a:spcBef>
              <a:spcAft>
                <a:spcPts val="1200"/>
              </a:spcAft>
              <a:buFont typeface="Arial" panose="020B0604020202020204" pitchFamily="34" charset="0"/>
              <a:buNone/>
            </a:pPr>
            <a:endParaRPr lang="en-GB" sz="1200">
              <a:latin typeface="+mj-lt"/>
              <a:ea typeface="Calibri" panose="020F0502020204030204" pitchFamily="34" charset="0"/>
              <a:cs typeface="Times New Roman" panose="02020603050405020304" pitchFamily="18" charset="0"/>
            </a:endParaRPr>
          </a:p>
          <a:p>
            <a:pPr marL="0" indent="0">
              <a:lnSpc>
                <a:spcPct val="107000"/>
              </a:lnSpc>
              <a:spcBef>
                <a:spcPts val="275"/>
              </a:spcBef>
              <a:spcAft>
                <a:spcPts val="1200"/>
              </a:spcAft>
              <a:buFont typeface="Arial" panose="020B0604020202020204" pitchFamily="34" charset="0"/>
              <a:buNone/>
            </a:pPr>
            <a:r>
              <a:rPr lang="en-GB" sz="1200">
                <a:latin typeface="+mj-lt"/>
                <a:ea typeface="Calibri" panose="020F0502020204030204" pitchFamily="34" charset="0"/>
                <a:cs typeface="Times New Roman" panose="02020603050405020304" pitchFamily="18" charset="0"/>
              </a:rPr>
              <a:t>The survey aimed to understand students’ experiences of the Fair and their attitudes towards Science, technology, engineering and maths careers. </a:t>
            </a:r>
          </a:p>
          <a:p>
            <a:pPr marL="0" indent="0">
              <a:lnSpc>
                <a:spcPct val="107000"/>
              </a:lnSpc>
              <a:spcBef>
                <a:spcPts val="275"/>
              </a:spcBef>
              <a:spcAft>
                <a:spcPts val="1200"/>
              </a:spcAft>
              <a:buFont typeface="Arial" panose="020B0604020202020204" pitchFamily="34" charset="0"/>
              <a:buNone/>
            </a:pPr>
            <a:endParaRPr lang="en-GB" sz="1200">
              <a:latin typeface="+mj-l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1658326-F727-559B-17C6-C56284CBA0C2}"/>
              </a:ext>
            </a:extLst>
          </p:cNvPr>
          <p:cNvSpPr txBox="1"/>
          <p:nvPr/>
        </p:nvSpPr>
        <p:spPr>
          <a:xfrm>
            <a:off x="544204" y="2570240"/>
            <a:ext cx="5759998" cy="1261884"/>
          </a:xfrm>
          <a:prstGeom prst="rect">
            <a:avLst/>
          </a:prstGeom>
          <a:noFill/>
          <a:ln w="38100">
            <a:noFill/>
          </a:ln>
        </p:spPr>
        <p:txBody>
          <a:bodyPr wrap="square" numCol="2" spcCol="360000" rtlCol="0">
            <a:spAutoFit/>
          </a:bodyPr>
          <a:lstStyle/>
          <a:p>
            <a:r>
              <a:rPr lang="en-GB" sz="2800" b="1" dirty="0">
                <a:solidFill>
                  <a:schemeClr val="accent6">
                    <a:lumMod val="75000"/>
                  </a:schemeClr>
                </a:solidFill>
                <a:latin typeface="+mj-lt"/>
                <a:ea typeface="Calibri" panose="020F0502020204030204" pitchFamily="34" charset="0"/>
                <a:cs typeface="Times New Roman" panose="02020603050405020304" pitchFamily="18" charset="0"/>
              </a:rPr>
              <a:t>25,868</a:t>
            </a:r>
            <a:r>
              <a:rPr lang="en-GB" b="1" dirty="0">
                <a:solidFill>
                  <a:schemeClr val="accent6">
                    <a:lumMod val="75000"/>
                  </a:schemeClr>
                </a:solidFill>
                <a:latin typeface="+mj-lt"/>
                <a:ea typeface="Calibri" panose="020F0502020204030204" pitchFamily="34" charset="0"/>
                <a:cs typeface="Times New Roman" panose="02020603050405020304" pitchFamily="18" charset="0"/>
              </a:rPr>
              <a:t> </a:t>
            </a:r>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young people attended the Big Bang Fair in 2022.</a:t>
            </a:r>
          </a:p>
          <a:p>
            <a:endParaRPr lang="en-GB" sz="1600" b="1" dirty="0">
              <a:solidFill>
                <a:schemeClr val="accent6">
                  <a:lumMod val="75000"/>
                </a:schemeClr>
              </a:solidFill>
              <a:latin typeface="+mj-lt"/>
              <a:ea typeface="Calibri" panose="020F0502020204030204" pitchFamily="34" charset="0"/>
              <a:cs typeface="Times New Roman" panose="02020603050405020304" pitchFamily="18" charset="0"/>
            </a:endParaRPr>
          </a:p>
          <a:p>
            <a:r>
              <a:rPr lang="en-GB" sz="2800" b="1" dirty="0">
                <a:solidFill>
                  <a:schemeClr val="accent6">
                    <a:lumMod val="75000"/>
                  </a:schemeClr>
                </a:solidFill>
                <a:latin typeface="+mj-lt"/>
                <a:ea typeface="Calibri" panose="020F0502020204030204" pitchFamily="34" charset="0"/>
                <a:cs typeface="Times New Roman" panose="02020603050405020304" pitchFamily="18" charset="0"/>
              </a:rPr>
              <a:t>388</a:t>
            </a:r>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 schools attended the Fair.</a:t>
            </a:r>
          </a:p>
        </p:txBody>
      </p:sp>
      <p:sp>
        <p:nvSpPr>
          <p:cNvPr id="11" name="TextBox 10">
            <a:extLst>
              <a:ext uri="{FF2B5EF4-FFF2-40B4-BE49-F238E27FC236}">
                <a16:creationId xmlns:a16="http://schemas.microsoft.com/office/drawing/2014/main" id="{F2F483AD-F073-428E-CDF2-4930F592CA23}"/>
              </a:ext>
            </a:extLst>
          </p:cNvPr>
          <p:cNvSpPr txBox="1"/>
          <p:nvPr/>
        </p:nvSpPr>
        <p:spPr>
          <a:xfrm>
            <a:off x="544203" y="3597283"/>
            <a:ext cx="5619673" cy="769441"/>
          </a:xfrm>
          <a:prstGeom prst="rect">
            <a:avLst/>
          </a:prstGeom>
          <a:noFill/>
          <a:ln w="38100">
            <a:noFill/>
          </a:ln>
        </p:spPr>
        <p:txBody>
          <a:bodyPr wrap="square" rtlCol="0">
            <a:spAutoFit/>
          </a:bodyPr>
          <a:lstStyle/>
          <a:p>
            <a:r>
              <a:rPr lang="en-GB" sz="2800" b="1" dirty="0">
                <a:solidFill>
                  <a:schemeClr val="accent6">
                    <a:lumMod val="75000"/>
                  </a:schemeClr>
                </a:solidFill>
                <a:latin typeface="+mj-lt"/>
                <a:ea typeface="Calibri" panose="020F0502020204030204" pitchFamily="34" charset="0"/>
                <a:cs typeface="Times New Roman" panose="02020603050405020304" pitchFamily="18" charset="0"/>
              </a:rPr>
              <a:t>46 </a:t>
            </a:r>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employer organisations were present at the Fair and interacting with young people.</a:t>
            </a:r>
            <a:endParaRPr lang="en-GB" sz="1600" b="1" baseline="30000" dirty="0">
              <a:solidFill>
                <a:schemeClr val="accent6">
                  <a:lumMod val="75000"/>
                </a:schemeClr>
              </a:solidFill>
              <a:latin typeface="+mj-l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F382BDE0-9BF2-7CD2-F592-792E9E5961FA}"/>
              </a:ext>
            </a:extLst>
          </p:cNvPr>
          <p:cNvSpPr txBox="1"/>
          <p:nvPr/>
        </p:nvSpPr>
        <p:spPr>
          <a:xfrm>
            <a:off x="544203" y="5729486"/>
            <a:ext cx="5759999" cy="1754326"/>
          </a:xfrm>
          <a:prstGeom prst="rect">
            <a:avLst/>
          </a:prstGeom>
          <a:noFill/>
          <a:ln w="38100">
            <a:noFill/>
          </a:ln>
        </p:spPr>
        <p:txBody>
          <a:bodyPr wrap="square" numCol="2" spcCol="360000" rtlCol="0">
            <a:spAutoFit/>
          </a:bodyPr>
          <a:lstStyle/>
          <a:p>
            <a:r>
              <a:rPr lang="en-GB" sz="2800" b="1">
                <a:solidFill>
                  <a:schemeClr val="accent6">
                    <a:lumMod val="75000"/>
                  </a:schemeClr>
                </a:solidFill>
                <a:latin typeface="+mj-lt"/>
                <a:ea typeface="Calibri" panose="020F0502020204030204" pitchFamily="34" charset="0"/>
                <a:cs typeface="Times New Roman" panose="02020603050405020304" pitchFamily="18" charset="0"/>
              </a:rPr>
              <a:t>2,353</a:t>
            </a:r>
            <a:r>
              <a:rPr lang="en-GB" b="1">
                <a:solidFill>
                  <a:schemeClr val="accent6">
                    <a:lumMod val="75000"/>
                  </a:schemeClr>
                </a:solidFill>
                <a:latin typeface="+mj-lt"/>
                <a:ea typeface="Calibri" panose="020F0502020204030204" pitchFamily="34" charset="0"/>
                <a:cs typeface="Times New Roman" panose="02020603050405020304" pitchFamily="18" charset="0"/>
              </a:rPr>
              <a:t> </a:t>
            </a:r>
            <a:r>
              <a:rPr lang="en-GB" sz="1600" b="1">
                <a:solidFill>
                  <a:schemeClr val="accent6">
                    <a:lumMod val="75000"/>
                  </a:schemeClr>
                </a:solidFill>
                <a:latin typeface="+mj-lt"/>
                <a:ea typeface="Calibri" panose="020F0502020204030204" pitchFamily="34" charset="0"/>
                <a:cs typeface="Times New Roman" panose="02020603050405020304" pitchFamily="18" charset="0"/>
              </a:rPr>
              <a:t>young people attending the day exhibitions completed a survey, just under 10% of the total attending.</a:t>
            </a:r>
          </a:p>
          <a:p>
            <a:r>
              <a:rPr lang="en-GB" sz="2800" b="1">
                <a:solidFill>
                  <a:schemeClr val="accent6">
                    <a:lumMod val="75000"/>
                  </a:schemeClr>
                </a:solidFill>
                <a:latin typeface="+mj-lt"/>
                <a:ea typeface="Calibri" panose="020F0502020204030204" pitchFamily="34" charset="0"/>
                <a:cs typeface="Times New Roman" panose="02020603050405020304" pitchFamily="18" charset="0"/>
              </a:rPr>
              <a:t>184</a:t>
            </a:r>
            <a:r>
              <a:rPr lang="en-GB" sz="1600" b="1">
                <a:solidFill>
                  <a:schemeClr val="accent6">
                    <a:lumMod val="75000"/>
                  </a:schemeClr>
                </a:solidFill>
                <a:latin typeface="+mj-lt"/>
                <a:ea typeface="Calibri" panose="020F0502020204030204" pitchFamily="34" charset="0"/>
                <a:cs typeface="Times New Roman" panose="02020603050405020304" pitchFamily="18" charset="0"/>
              </a:rPr>
              <a:t> young people attending the evening exhibition, Big Bang Unlocked, completed a survey, around 27% of the total attending.</a:t>
            </a:r>
          </a:p>
        </p:txBody>
      </p:sp>
      <p:sp>
        <p:nvSpPr>
          <p:cNvPr id="3" name="TextBox 2">
            <a:extLst>
              <a:ext uri="{FF2B5EF4-FFF2-40B4-BE49-F238E27FC236}">
                <a16:creationId xmlns:a16="http://schemas.microsoft.com/office/drawing/2014/main" id="{543E736E-77AC-6493-260D-48F0731FCD3C}"/>
              </a:ext>
            </a:extLst>
          </p:cNvPr>
          <p:cNvSpPr txBox="1"/>
          <p:nvPr/>
        </p:nvSpPr>
        <p:spPr>
          <a:xfrm>
            <a:off x="619056" y="7585176"/>
            <a:ext cx="5354041" cy="1015663"/>
          </a:xfrm>
          <a:prstGeom prst="rect">
            <a:avLst/>
          </a:prstGeom>
          <a:noFill/>
          <a:ln w="38100">
            <a:noFill/>
          </a:ln>
        </p:spPr>
        <p:txBody>
          <a:bodyPr wrap="square" numCol="1" spcCol="360000" rtlCol="0">
            <a:spAutoFit/>
          </a:bodyPr>
          <a:lstStyle/>
          <a:p>
            <a:r>
              <a:rPr lang="en-GB" sz="2800" b="1">
                <a:solidFill>
                  <a:schemeClr val="accent6">
                    <a:lumMod val="75000"/>
                  </a:schemeClr>
                </a:solidFill>
                <a:latin typeface="+mj-lt"/>
                <a:ea typeface="Calibri" panose="020F0502020204030204" pitchFamily="34" charset="0"/>
                <a:cs typeface="Times New Roman" panose="02020603050405020304" pitchFamily="18" charset="0"/>
              </a:rPr>
              <a:t>322</a:t>
            </a:r>
            <a:r>
              <a:rPr lang="en-GB" b="1">
                <a:solidFill>
                  <a:schemeClr val="accent6">
                    <a:lumMod val="75000"/>
                  </a:schemeClr>
                </a:solidFill>
                <a:latin typeface="+mj-lt"/>
                <a:ea typeface="Calibri" panose="020F0502020204030204" pitchFamily="34" charset="0"/>
                <a:cs typeface="Times New Roman" panose="02020603050405020304" pitchFamily="18" charset="0"/>
              </a:rPr>
              <a:t> </a:t>
            </a:r>
            <a:r>
              <a:rPr lang="en-GB" sz="1600" b="1">
                <a:solidFill>
                  <a:schemeClr val="accent6">
                    <a:lumMod val="75000"/>
                  </a:schemeClr>
                </a:solidFill>
                <a:latin typeface="+mj-lt"/>
                <a:ea typeface="Calibri" panose="020F0502020204030204" pitchFamily="34" charset="0"/>
                <a:cs typeface="Times New Roman" panose="02020603050405020304" pitchFamily="18" charset="0"/>
              </a:rPr>
              <a:t>teachers and other adults accompanying students from around 150 different schools completed a survey.</a:t>
            </a:r>
          </a:p>
        </p:txBody>
      </p:sp>
      <p:sp>
        <p:nvSpPr>
          <p:cNvPr id="6" name="TextBox 5">
            <a:extLst>
              <a:ext uri="{FF2B5EF4-FFF2-40B4-BE49-F238E27FC236}">
                <a16:creationId xmlns:a16="http://schemas.microsoft.com/office/drawing/2014/main" id="{D9E27C8E-FB7C-1CDB-D111-FE11C37E3311}"/>
              </a:ext>
            </a:extLst>
          </p:cNvPr>
          <p:cNvSpPr txBox="1"/>
          <p:nvPr/>
        </p:nvSpPr>
        <p:spPr>
          <a:xfrm>
            <a:off x="6163876" y="9287271"/>
            <a:ext cx="465447" cy="307777"/>
          </a:xfrm>
          <a:prstGeom prst="rect">
            <a:avLst/>
          </a:prstGeom>
          <a:noFill/>
        </p:spPr>
        <p:txBody>
          <a:bodyPr wrap="square" rtlCol="0">
            <a:spAutoFit/>
          </a:bodyPr>
          <a:lstStyle/>
          <a:p>
            <a:fld id="{D232A817-58A1-489D-9C77-F8DACB3E566B}" type="slidenum">
              <a:rPr lang="en-GB" sz="1400" smtClean="0"/>
              <a:t>3</a:t>
            </a:fld>
            <a:endParaRPr lang="en-GB" sz="1400"/>
          </a:p>
        </p:txBody>
      </p:sp>
    </p:spTree>
    <p:extLst>
      <p:ext uri="{BB962C8B-B14F-4D97-AF65-F5344CB8AC3E}">
        <p14:creationId xmlns:p14="http://schemas.microsoft.com/office/powerpoint/2010/main" val="148024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CC7E8-D2CE-4F48-B711-F4EAADF47A7F}"/>
              </a:ext>
            </a:extLst>
          </p:cNvPr>
          <p:cNvSpPr>
            <a:spLocks noGrp="1"/>
          </p:cNvSpPr>
          <p:nvPr>
            <p:ph type="title" idx="4294967295"/>
          </p:nvPr>
        </p:nvSpPr>
        <p:spPr>
          <a:xfrm>
            <a:off x="0" y="485775"/>
            <a:ext cx="6858000" cy="576263"/>
          </a:xfrm>
          <a:prstGeom prst="rect">
            <a:avLst/>
          </a:prstGeom>
          <a:solidFill>
            <a:srgbClr val="00A773"/>
          </a:solidFill>
        </p:spPr>
        <p:txBody>
          <a:bodyPr anchor="ctr"/>
          <a:lstStyle/>
          <a:p>
            <a:pPr marL="533400"/>
            <a:r>
              <a:rPr lang="en-GB" sz="2000">
                <a:solidFill>
                  <a:schemeClr val="bg1"/>
                </a:solidFill>
              </a:rPr>
              <a:t>Who responded to the survey?</a:t>
            </a:r>
          </a:p>
        </p:txBody>
      </p:sp>
      <p:sp>
        <p:nvSpPr>
          <p:cNvPr id="4" name="Text Placeholder 3">
            <a:extLst>
              <a:ext uri="{FF2B5EF4-FFF2-40B4-BE49-F238E27FC236}">
                <a16:creationId xmlns:a16="http://schemas.microsoft.com/office/drawing/2014/main" id="{F08C16D6-C20F-4D4D-8866-5537D4AAFB0A}"/>
              </a:ext>
            </a:extLst>
          </p:cNvPr>
          <p:cNvSpPr>
            <a:spLocks noGrp="1"/>
          </p:cNvSpPr>
          <p:nvPr>
            <p:ph type="body" sz="quarter" idx="4294967295"/>
          </p:nvPr>
        </p:nvSpPr>
        <p:spPr>
          <a:xfrm>
            <a:off x="491090" y="1962406"/>
            <a:ext cx="5760000" cy="1738312"/>
          </a:xfrm>
          <a:prstGeom prst="rect">
            <a:avLst/>
          </a:prstGeom>
        </p:spPr>
        <p:txBody>
          <a:bodyPr numCol="1"/>
          <a:lstStyle/>
          <a:p>
            <a:pPr marL="0" indent="0">
              <a:lnSpc>
                <a:spcPct val="107000"/>
              </a:lnSpc>
              <a:spcAft>
                <a:spcPts val="366"/>
              </a:spcAft>
              <a:buNone/>
            </a:pPr>
            <a:r>
              <a:rPr lang="en-GB" sz="1200" dirty="0">
                <a:latin typeface="+mj-lt"/>
                <a:ea typeface="Calibri" panose="020F0502020204030204" pitchFamily="34" charset="0"/>
                <a:cs typeface="Times New Roman" panose="02020603050405020304" pitchFamily="18" charset="0"/>
              </a:rPr>
              <a:t>The table below provides a breakdown of the demographics of students who attended the Fair and who completed a survey. </a:t>
            </a:r>
          </a:p>
        </p:txBody>
      </p:sp>
      <p:graphicFrame>
        <p:nvGraphicFramePr>
          <p:cNvPr id="3" name="Table 2">
            <a:extLst>
              <a:ext uri="{FF2B5EF4-FFF2-40B4-BE49-F238E27FC236}">
                <a16:creationId xmlns:a16="http://schemas.microsoft.com/office/drawing/2014/main" id="{AB4F8AE4-B8BA-07BC-A66D-E6A448546999}"/>
              </a:ext>
            </a:extLst>
          </p:cNvPr>
          <p:cNvGraphicFramePr>
            <a:graphicFrameLocks noGrp="1"/>
          </p:cNvGraphicFramePr>
          <p:nvPr>
            <p:extLst>
              <p:ext uri="{D42A27DB-BD31-4B8C-83A1-F6EECF244321}">
                <p14:modId xmlns:p14="http://schemas.microsoft.com/office/powerpoint/2010/main" val="1745219376"/>
              </p:ext>
            </p:extLst>
          </p:nvPr>
        </p:nvGraphicFramePr>
        <p:xfrm>
          <a:off x="544993" y="2486202"/>
          <a:ext cx="5618883" cy="6125385"/>
        </p:xfrm>
        <a:graphic>
          <a:graphicData uri="http://schemas.openxmlformats.org/drawingml/2006/table">
            <a:tbl>
              <a:tblPr firstRow="1" firstCol="1" bandRow="1">
                <a:tableStyleId>{93296810-A885-4BE3-A3E7-6D5BEEA58F35}</a:tableStyleId>
              </a:tblPr>
              <a:tblGrid>
                <a:gridCol w="3119977">
                  <a:extLst>
                    <a:ext uri="{9D8B030D-6E8A-4147-A177-3AD203B41FA5}">
                      <a16:colId xmlns:a16="http://schemas.microsoft.com/office/drawing/2014/main" val="2904550734"/>
                    </a:ext>
                  </a:extLst>
                </a:gridCol>
                <a:gridCol w="1180039">
                  <a:extLst>
                    <a:ext uri="{9D8B030D-6E8A-4147-A177-3AD203B41FA5}">
                      <a16:colId xmlns:a16="http://schemas.microsoft.com/office/drawing/2014/main" val="2420226859"/>
                    </a:ext>
                  </a:extLst>
                </a:gridCol>
                <a:gridCol w="1318867">
                  <a:extLst>
                    <a:ext uri="{9D8B030D-6E8A-4147-A177-3AD203B41FA5}">
                      <a16:colId xmlns:a16="http://schemas.microsoft.com/office/drawing/2014/main" val="1305151727"/>
                    </a:ext>
                  </a:extLst>
                </a:gridCol>
              </a:tblGrid>
              <a:tr h="206685">
                <a:tc>
                  <a:txBody>
                    <a:bodyPr/>
                    <a:lstStyle/>
                    <a:p>
                      <a:pPr>
                        <a:lnSpc>
                          <a:spcPct val="100000"/>
                        </a:lnSpc>
                        <a:spcAft>
                          <a:spcPts val="0"/>
                        </a:spcAf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43" marR="31343"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A773"/>
                    </a:solidFill>
                  </a:tcPr>
                </a:tc>
                <a:tc>
                  <a:txBody>
                    <a:bodyPr/>
                    <a:lstStyle/>
                    <a:p>
                      <a:pPr algn="ctr">
                        <a:lnSpc>
                          <a:spcPct val="100000"/>
                        </a:lnSpc>
                        <a:spcAft>
                          <a:spcPts val="0"/>
                        </a:spcAft>
                      </a:pPr>
                      <a:r>
                        <a:rPr lang="en-GB" sz="1200" dirty="0">
                          <a:effectLst/>
                        </a:rPr>
                        <a:t>Attending the Fair </a:t>
                      </a:r>
                      <a:r>
                        <a:rPr lang="en-GB" sz="1200" dirty="0">
                          <a:effectLst/>
                          <a:latin typeface="Calibri" panose="020F0502020204030204" pitchFamily="34" charset="0"/>
                          <a:ea typeface="Calibri" panose="020F0502020204030204" pitchFamily="34" charset="0"/>
                          <a:cs typeface="Times New Roman" panose="02020603050405020304" pitchFamily="18" charset="0"/>
                        </a:rPr>
                        <a:t>%</a:t>
                      </a:r>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1</a:t>
                      </a:r>
                    </a:p>
                  </a:txBody>
                  <a:tcPr marL="31343" marR="313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A773"/>
                    </a:solidFill>
                  </a:tcPr>
                </a:tc>
                <a:tc>
                  <a:txBody>
                    <a:bodyPr/>
                    <a:lstStyle/>
                    <a:p>
                      <a:pPr algn="ctr">
                        <a:lnSpc>
                          <a:spcPct val="100000"/>
                        </a:lnSpc>
                        <a:spcAft>
                          <a:spcPts val="0"/>
                        </a:spcAft>
                      </a:pPr>
                      <a:r>
                        <a:rPr lang="en-GB" sz="1200" dirty="0">
                          <a:effectLst/>
                        </a:rPr>
                        <a:t>Completed survey N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1343" marR="31343"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A773"/>
                    </a:solidFill>
                  </a:tcPr>
                </a:tc>
                <a:extLst>
                  <a:ext uri="{0D108BD9-81ED-4DB2-BD59-A6C34878D82A}">
                    <a16:rowId xmlns:a16="http://schemas.microsoft.com/office/drawing/2014/main" val="3068742962"/>
                  </a:ext>
                </a:extLst>
              </a:tr>
              <a:tr h="100711">
                <a:tc>
                  <a:txBody>
                    <a:bodyPr/>
                    <a:lstStyle/>
                    <a:p>
                      <a:pPr>
                        <a:lnSpc>
                          <a:spcPct val="100000"/>
                        </a:lnSpc>
                        <a:spcAft>
                          <a:spcPts val="600"/>
                        </a:spcAft>
                      </a:pPr>
                      <a:r>
                        <a:rPr lang="en-GB" sz="1200" b="1">
                          <a:effectLst/>
                        </a:rPr>
                        <a:t>Total</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31343" marR="3134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773"/>
                    </a:solidFill>
                  </a:tcPr>
                </a:tc>
                <a:tc>
                  <a:txBody>
                    <a:bodyPr/>
                    <a:lstStyle/>
                    <a:p>
                      <a:pPr>
                        <a:lnSpc>
                          <a:spcPct val="100000"/>
                        </a:lnSpc>
                        <a:spcAft>
                          <a:spcPts val="600"/>
                        </a:spcAft>
                      </a:pPr>
                      <a:r>
                        <a:rPr lang="en-GB" sz="1200" b="1">
                          <a:effectLst/>
                        </a:rPr>
                        <a:t>25,868</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31343" marR="313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Aft>
                          <a:spcPts val="600"/>
                        </a:spcAft>
                      </a:pPr>
                      <a:r>
                        <a:rPr lang="en-GB" sz="1200" b="1">
                          <a:effectLst/>
                        </a:rPr>
                        <a:t>2,353</a:t>
                      </a:r>
                      <a:endParaRPr lang="en-GB" sz="1200" b="1">
                        <a:effectLst/>
                        <a:latin typeface="Calibri" panose="020F0502020204030204" pitchFamily="34" charset="0"/>
                        <a:ea typeface="Calibri" panose="020F0502020204030204" pitchFamily="34" charset="0"/>
                        <a:cs typeface="Times New Roman" panose="02020603050405020304" pitchFamily="18" charset="0"/>
                      </a:endParaRPr>
                    </a:p>
                  </a:txBody>
                  <a:tcPr marL="31343" marR="3134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93808047"/>
                  </a:ext>
                </a:extLst>
              </a:tr>
              <a:tr h="436483">
                <a:tc>
                  <a:txBody>
                    <a:bodyPr/>
                    <a:lstStyle/>
                    <a:p>
                      <a:pPr>
                        <a:lnSpc>
                          <a:spcPct val="100000"/>
                        </a:lnSpc>
                        <a:spcAft>
                          <a:spcPts val="600"/>
                        </a:spcAft>
                      </a:pPr>
                      <a:r>
                        <a:rPr lang="en-GB" sz="1200" dirty="0">
                          <a:effectLst/>
                        </a:rPr>
                        <a:t>EDI school</a:t>
                      </a:r>
                      <a:r>
                        <a:rPr lang="en-GB" sz="1200" baseline="30000" dirty="0">
                          <a:effectLst/>
                        </a:rPr>
                        <a:t>2</a:t>
                      </a:r>
                    </a:p>
                    <a:p>
                      <a:pPr algn="r">
                        <a:lnSpc>
                          <a:spcPct val="100000"/>
                        </a:lnSpc>
                        <a:spcAft>
                          <a:spcPts val="600"/>
                        </a:spcAft>
                      </a:pPr>
                      <a:r>
                        <a:rPr lang="en-GB" sz="1200" dirty="0">
                          <a:effectLst/>
                        </a:rPr>
                        <a:t>Yes</a:t>
                      </a:r>
                    </a:p>
                    <a:p>
                      <a:pPr algn="r">
                        <a:lnSpc>
                          <a:spcPct val="100000"/>
                        </a:lnSpc>
                        <a:spcAft>
                          <a:spcPts val="600"/>
                        </a:spcAft>
                      </a:pPr>
                      <a:r>
                        <a:rPr lang="en-GB" sz="1200" dirty="0">
                          <a:effectLst/>
                        </a:rPr>
                        <a:t>No</a:t>
                      </a:r>
                    </a:p>
                    <a:p>
                      <a:pPr algn="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Missing</a:t>
                      </a:r>
                    </a:p>
                  </a:txBody>
                  <a:tcPr marL="31343" marR="3134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773"/>
                    </a:solidFill>
                  </a:tcPr>
                </a:tc>
                <a:tc>
                  <a:txBody>
                    <a:bodyPr/>
                    <a:lstStyle/>
                    <a:p>
                      <a:pPr>
                        <a:lnSpc>
                          <a:spcPct val="100000"/>
                        </a:lnSpc>
                        <a:spcAft>
                          <a:spcPts val="6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48%</a:t>
                      </a:r>
                    </a:p>
                    <a:p>
                      <a:pP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52%</a:t>
                      </a:r>
                    </a:p>
                    <a:p>
                      <a:pP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a:t>
                      </a:r>
                    </a:p>
                  </a:txBody>
                  <a:tcPr marL="31343" marR="313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Aft>
                          <a:spcPts val="6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600"/>
                        </a:spcAft>
                      </a:pPr>
                      <a:r>
                        <a:rPr lang="en-GB" sz="1200">
                          <a:effectLst/>
                          <a:latin typeface="Calibri" panose="020F0502020204030204" pitchFamily="34" charset="0"/>
                          <a:ea typeface="Calibri" panose="020F0502020204030204" pitchFamily="34" charset="0"/>
                          <a:cs typeface="Times New Roman" panose="02020603050405020304" pitchFamily="18" charset="0"/>
                        </a:rPr>
                        <a:t>1189 (51%)</a:t>
                      </a:r>
                    </a:p>
                    <a:p>
                      <a:pPr>
                        <a:lnSpc>
                          <a:spcPct val="100000"/>
                        </a:lnSpc>
                        <a:spcAft>
                          <a:spcPts val="600"/>
                        </a:spcAft>
                      </a:pPr>
                      <a:r>
                        <a:rPr lang="en-GB" sz="1200">
                          <a:effectLst/>
                          <a:latin typeface="Calibri" panose="020F0502020204030204" pitchFamily="34" charset="0"/>
                          <a:ea typeface="Calibri" panose="020F0502020204030204" pitchFamily="34" charset="0"/>
                          <a:cs typeface="Times New Roman" panose="02020603050405020304" pitchFamily="18" charset="0"/>
                        </a:rPr>
                        <a:t>1029 (44%)</a:t>
                      </a:r>
                    </a:p>
                    <a:p>
                      <a:pPr>
                        <a:lnSpc>
                          <a:spcPct val="100000"/>
                        </a:lnSpc>
                        <a:spcAft>
                          <a:spcPts val="600"/>
                        </a:spcAft>
                      </a:pPr>
                      <a:r>
                        <a:rPr lang="en-GB" sz="1200">
                          <a:effectLst/>
                          <a:latin typeface="Calibri" panose="020F0502020204030204" pitchFamily="34" charset="0"/>
                          <a:ea typeface="Calibri" panose="020F0502020204030204" pitchFamily="34" charset="0"/>
                          <a:cs typeface="Times New Roman" panose="02020603050405020304" pitchFamily="18" charset="0"/>
                        </a:rPr>
                        <a:t>114 (5%)</a:t>
                      </a:r>
                    </a:p>
                  </a:txBody>
                  <a:tcPr marL="31343" marR="3134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4013749"/>
                  </a:ext>
                </a:extLst>
              </a:tr>
              <a:tr h="1046115">
                <a:tc>
                  <a:txBody>
                    <a:bodyPr/>
                    <a:lstStyle/>
                    <a:p>
                      <a:pPr algn="l">
                        <a:lnSpc>
                          <a:spcPct val="100000"/>
                        </a:lnSpc>
                        <a:spcAft>
                          <a:spcPts val="600"/>
                        </a:spcAft>
                      </a:pPr>
                      <a:r>
                        <a:rPr lang="en-GB" sz="1200">
                          <a:effectLst/>
                        </a:rPr>
                        <a:t>Year Group</a:t>
                      </a:r>
                    </a:p>
                    <a:p>
                      <a:pPr algn="r">
                        <a:lnSpc>
                          <a:spcPct val="100000"/>
                        </a:lnSpc>
                        <a:spcAft>
                          <a:spcPts val="600"/>
                        </a:spcAft>
                      </a:pPr>
                      <a:r>
                        <a:rPr lang="en-GB" sz="1200">
                          <a:effectLst/>
                        </a:rPr>
                        <a:t>Year 7/S1</a:t>
                      </a:r>
                    </a:p>
                    <a:p>
                      <a:pPr algn="r">
                        <a:lnSpc>
                          <a:spcPct val="100000"/>
                        </a:lnSpc>
                        <a:spcAft>
                          <a:spcPts val="600"/>
                        </a:spcAft>
                      </a:pPr>
                      <a:r>
                        <a:rPr lang="en-GB" sz="1200">
                          <a:effectLst/>
                        </a:rPr>
                        <a:t>Year 8/S2</a:t>
                      </a:r>
                    </a:p>
                    <a:p>
                      <a:pPr algn="r">
                        <a:lnSpc>
                          <a:spcPct val="100000"/>
                        </a:lnSpc>
                        <a:spcAft>
                          <a:spcPts val="600"/>
                        </a:spcAft>
                      </a:pPr>
                      <a:r>
                        <a:rPr lang="en-GB" sz="1200">
                          <a:effectLst/>
                        </a:rPr>
                        <a:t>Year 9/S3</a:t>
                      </a:r>
                    </a:p>
                  </a:txBody>
                  <a:tcPr marL="31343" marR="3134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773"/>
                    </a:solidFill>
                  </a:tcPr>
                </a:tc>
                <a:tc>
                  <a:txBody>
                    <a:bodyPr/>
                    <a:lstStyle/>
                    <a:p>
                      <a:pPr>
                        <a:lnSpc>
                          <a:spcPct val="100000"/>
                        </a:lnSpc>
                        <a:spcAft>
                          <a:spcPts val="6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28%</a:t>
                      </a:r>
                    </a:p>
                    <a:p>
                      <a:pP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35%</a:t>
                      </a:r>
                    </a:p>
                    <a:p>
                      <a:pP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38%</a:t>
                      </a:r>
                    </a:p>
                  </a:txBody>
                  <a:tcPr marL="31343" marR="313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Aft>
                          <a:spcPts val="6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600"/>
                        </a:spcAft>
                      </a:pPr>
                      <a:r>
                        <a:rPr lang="en-GB" sz="1200">
                          <a:effectLst/>
                          <a:latin typeface="Calibri" panose="020F0502020204030204" pitchFamily="34" charset="0"/>
                          <a:ea typeface="Calibri" panose="020F0502020204030204" pitchFamily="34" charset="0"/>
                          <a:cs typeface="Times New Roman" panose="02020603050405020304" pitchFamily="18" charset="0"/>
                        </a:rPr>
                        <a:t>750 (33%)</a:t>
                      </a:r>
                    </a:p>
                    <a:p>
                      <a:pPr>
                        <a:lnSpc>
                          <a:spcPct val="100000"/>
                        </a:lnSpc>
                        <a:spcAft>
                          <a:spcPts val="600"/>
                        </a:spcAft>
                      </a:pPr>
                      <a:r>
                        <a:rPr lang="en-GB" sz="1200">
                          <a:effectLst/>
                          <a:latin typeface="Calibri" panose="020F0502020204030204" pitchFamily="34" charset="0"/>
                          <a:ea typeface="Calibri" panose="020F0502020204030204" pitchFamily="34" charset="0"/>
                          <a:cs typeface="Times New Roman" panose="02020603050405020304" pitchFamily="18" charset="0"/>
                        </a:rPr>
                        <a:t>862 (38%)</a:t>
                      </a:r>
                    </a:p>
                    <a:p>
                      <a:pPr>
                        <a:lnSpc>
                          <a:spcPct val="100000"/>
                        </a:lnSpc>
                        <a:spcAft>
                          <a:spcPts val="600"/>
                        </a:spcAft>
                      </a:pPr>
                      <a:r>
                        <a:rPr lang="en-GB" sz="1200">
                          <a:effectLst/>
                          <a:latin typeface="Calibri" panose="020F0502020204030204" pitchFamily="34" charset="0"/>
                          <a:ea typeface="Calibri" panose="020F0502020204030204" pitchFamily="34" charset="0"/>
                          <a:cs typeface="Times New Roman" panose="02020603050405020304" pitchFamily="18" charset="0"/>
                        </a:rPr>
                        <a:t>661 (29%)</a:t>
                      </a:r>
                    </a:p>
                  </a:txBody>
                  <a:tcPr marL="31343" marR="3134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2342408"/>
                  </a:ext>
                </a:extLst>
              </a:tr>
              <a:tr h="1046115">
                <a:tc>
                  <a:txBody>
                    <a:bodyPr/>
                    <a:lstStyle/>
                    <a:p>
                      <a:pPr>
                        <a:lnSpc>
                          <a:spcPct val="100000"/>
                        </a:lnSpc>
                        <a:spcAft>
                          <a:spcPts val="600"/>
                        </a:spcAft>
                      </a:pPr>
                      <a:r>
                        <a:rPr lang="en-GB" sz="1200" dirty="0">
                          <a:effectLst/>
                        </a:rPr>
                        <a:t>Gender</a:t>
                      </a:r>
                    </a:p>
                    <a:p>
                      <a:pPr algn="r">
                        <a:lnSpc>
                          <a:spcPct val="100000"/>
                        </a:lnSpc>
                        <a:spcAft>
                          <a:spcPts val="600"/>
                        </a:spcAft>
                      </a:pPr>
                      <a:r>
                        <a:rPr lang="en-GB" sz="1200" dirty="0">
                          <a:effectLst/>
                        </a:rPr>
                        <a:t>Male</a:t>
                      </a:r>
                    </a:p>
                    <a:p>
                      <a:pPr algn="r">
                        <a:lnSpc>
                          <a:spcPct val="100000"/>
                        </a:lnSpc>
                        <a:spcAft>
                          <a:spcPts val="600"/>
                        </a:spcAft>
                      </a:pPr>
                      <a:r>
                        <a:rPr lang="en-GB" sz="1200" dirty="0">
                          <a:effectLst/>
                        </a:rPr>
                        <a:t>Female</a:t>
                      </a:r>
                    </a:p>
                    <a:p>
                      <a:pPr algn="r">
                        <a:lnSpc>
                          <a:spcPct val="100000"/>
                        </a:lnSpc>
                        <a:spcAft>
                          <a:spcPts val="600"/>
                        </a:spcAft>
                      </a:pPr>
                      <a:r>
                        <a:rPr lang="en-GB" sz="1200" dirty="0">
                          <a:effectLst/>
                        </a:rPr>
                        <a:t>Non-binary, questioning or self-described</a:t>
                      </a:r>
                    </a:p>
                  </a:txBody>
                  <a:tcPr marL="31343" marR="3134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773"/>
                    </a:solidFill>
                  </a:tcPr>
                </a:tc>
                <a:tc>
                  <a:txBody>
                    <a:bodyPr/>
                    <a:lstStyle/>
                    <a:p>
                      <a:pPr>
                        <a:lnSpc>
                          <a:spcPct val="100000"/>
                        </a:lnSpc>
                        <a:spcAft>
                          <a:spcPts val="6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48%</a:t>
                      </a:r>
                    </a:p>
                    <a:p>
                      <a:pP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52%</a:t>
                      </a:r>
                    </a:p>
                    <a:p>
                      <a:pP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a:t>
                      </a:r>
                    </a:p>
                  </a:txBody>
                  <a:tcPr marL="31343" marR="313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Aft>
                          <a:spcPts val="6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1241 (55%)</a:t>
                      </a:r>
                    </a:p>
                    <a:p>
                      <a:pP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906 (40%)</a:t>
                      </a:r>
                    </a:p>
                    <a:p>
                      <a:pP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119 (5%)</a:t>
                      </a:r>
                    </a:p>
                  </a:txBody>
                  <a:tcPr marL="31343" marR="3134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3540855"/>
                  </a:ext>
                </a:extLst>
              </a:tr>
              <a:tr h="1046115">
                <a:tc>
                  <a:txBody>
                    <a:bodyPr/>
                    <a:lstStyle/>
                    <a:p>
                      <a:pPr algn="l">
                        <a:lnSpc>
                          <a:spcPct val="100000"/>
                        </a:lnSpc>
                        <a:spcAft>
                          <a:spcPts val="600"/>
                        </a:spcAft>
                      </a:pPr>
                      <a:r>
                        <a:rPr lang="en-GB" sz="1200">
                          <a:effectLst/>
                        </a:rPr>
                        <a:t>Ethnicity</a:t>
                      </a:r>
                    </a:p>
                    <a:p>
                      <a:pPr algn="r">
                        <a:lnSpc>
                          <a:spcPct val="100000"/>
                        </a:lnSpc>
                        <a:spcAft>
                          <a:spcPts val="600"/>
                        </a:spcAft>
                      </a:pPr>
                      <a:r>
                        <a:rPr lang="en-GB" sz="1200">
                          <a:effectLst/>
                        </a:rPr>
                        <a:t>White</a:t>
                      </a:r>
                    </a:p>
                    <a:p>
                      <a:pPr algn="r">
                        <a:lnSpc>
                          <a:spcPct val="100000"/>
                        </a:lnSpc>
                        <a:spcAft>
                          <a:spcPts val="600"/>
                        </a:spcAft>
                      </a:pPr>
                      <a:r>
                        <a:rPr lang="en-GB" sz="1200">
                          <a:effectLst/>
                        </a:rPr>
                        <a:t>Asian/Asian British</a:t>
                      </a:r>
                    </a:p>
                    <a:p>
                      <a:pPr algn="r">
                        <a:lnSpc>
                          <a:spcPct val="100000"/>
                        </a:lnSpc>
                        <a:spcAft>
                          <a:spcPts val="600"/>
                        </a:spcAft>
                      </a:pPr>
                      <a:r>
                        <a:rPr lang="en-GB" sz="1200">
                          <a:effectLst/>
                        </a:rPr>
                        <a:t>Black/Black British</a:t>
                      </a:r>
                    </a:p>
                    <a:p>
                      <a:pPr algn="r">
                        <a:lnSpc>
                          <a:spcPct val="100000"/>
                        </a:lnSpc>
                        <a:spcAft>
                          <a:spcPts val="600"/>
                        </a:spcAft>
                      </a:pPr>
                      <a:r>
                        <a:rPr lang="en-GB" sz="1200">
                          <a:effectLst/>
                        </a:rPr>
                        <a:t>Mixed or multiple ethnicity</a:t>
                      </a:r>
                    </a:p>
                    <a:p>
                      <a:pPr algn="r">
                        <a:lnSpc>
                          <a:spcPct val="100000"/>
                        </a:lnSpc>
                        <a:spcAft>
                          <a:spcPts val="600"/>
                        </a:spcAft>
                      </a:pPr>
                      <a:r>
                        <a:rPr lang="en-GB" sz="1200">
                          <a:effectLst/>
                        </a:rPr>
                        <a:t>Other ethnic identity</a:t>
                      </a:r>
                    </a:p>
                  </a:txBody>
                  <a:tcPr marL="31343" marR="3134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A773"/>
                    </a:solidFill>
                  </a:tcPr>
                </a:tc>
                <a:tc>
                  <a:txBody>
                    <a:bodyPr/>
                    <a:lstStyle/>
                    <a:p>
                      <a:pPr>
                        <a:lnSpc>
                          <a:spcPct val="100000"/>
                        </a:lnSpc>
                        <a:spcAft>
                          <a:spcPts val="6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63%</a:t>
                      </a:r>
                    </a:p>
                    <a:p>
                      <a:pP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24%</a:t>
                      </a:r>
                    </a:p>
                    <a:p>
                      <a:pP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4%</a:t>
                      </a:r>
                    </a:p>
                    <a:p>
                      <a:pP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5%</a:t>
                      </a:r>
                    </a:p>
                    <a:p>
                      <a:pP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4%</a:t>
                      </a:r>
                    </a:p>
                  </a:txBody>
                  <a:tcPr marL="31343" marR="313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Aft>
                          <a:spcPts val="600"/>
                        </a:spcAft>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600"/>
                        </a:spcAft>
                      </a:pPr>
                      <a:r>
                        <a:rPr lang="en-GB" sz="1200">
                          <a:effectLst/>
                          <a:latin typeface="Calibri" panose="020F0502020204030204" pitchFamily="34" charset="0"/>
                          <a:ea typeface="Calibri" panose="020F0502020204030204" pitchFamily="34" charset="0"/>
                          <a:cs typeface="Times New Roman" panose="02020603050405020304" pitchFamily="18" charset="0"/>
                        </a:rPr>
                        <a:t>1302 (59%)</a:t>
                      </a:r>
                    </a:p>
                    <a:p>
                      <a:pPr>
                        <a:lnSpc>
                          <a:spcPct val="100000"/>
                        </a:lnSpc>
                        <a:spcAft>
                          <a:spcPts val="600"/>
                        </a:spcAft>
                      </a:pPr>
                      <a:r>
                        <a:rPr lang="en-GB" sz="1200">
                          <a:effectLst/>
                          <a:latin typeface="Calibri" panose="020F0502020204030204" pitchFamily="34" charset="0"/>
                          <a:ea typeface="Calibri" panose="020F0502020204030204" pitchFamily="34" charset="0"/>
                          <a:cs typeface="Times New Roman" panose="02020603050405020304" pitchFamily="18" charset="0"/>
                        </a:rPr>
                        <a:t>528 (24%)</a:t>
                      </a:r>
                    </a:p>
                    <a:p>
                      <a:pPr>
                        <a:lnSpc>
                          <a:spcPct val="100000"/>
                        </a:lnSpc>
                        <a:spcAft>
                          <a:spcPts val="600"/>
                        </a:spcAft>
                      </a:pPr>
                      <a:r>
                        <a:rPr lang="en-GB" sz="1200">
                          <a:effectLst/>
                          <a:latin typeface="Calibri" panose="020F0502020204030204" pitchFamily="34" charset="0"/>
                          <a:ea typeface="Calibri" panose="020F0502020204030204" pitchFamily="34" charset="0"/>
                          <a:cs typeface="Times New Roman" panose="02020603050405020304" pitchFamily="18" charset="0"/>
                        </a:rPr>
                        <a:t>161 (7%)</a:t>
                      </a:r>
                    </a:p>
                    <a:p>
                      <a:pPr>
                        <a:lnSpc>
                          <a:spcPct val="100000"/>
                        </a:lnSpc>
                        <a:spcAft>
                          <a:spcPts val="600"/>
                        </a:spcAft>
                      </a:pPr>
                      <a:r>
                        <a:rPr lang="en-GB" sz="1200">
                          <a:effectLst/>
                          <a:latin typeface="Calibri" panose="020F0502020204030204" pitchFamily="34" charset="0"/>
                          <a:ea typeface="Calibri" panose="020F0502020204030204" pitchFamily="34" charset="0"/>
                          <a:cs typeface="Times New Roman" panose="02020603050405020304" pitchFamily="18" charset="0"/>
                        </a:rPr>
                        <a:t>153 (7%)</a:t>
                      </a:r>
                    </a:p>
                    <a:p>
                      <a:pPr>
                        <a:lnSpc>
                          <a:spcPct val="100000"/>
                        </a:lnSpc>
                        <a:spcAft>
                          <a:spcPts val="600"/>
                        </a:spcAft>
                      </a:pPr>
                      <a:r>
                        <a:rPr lang="en-GB" sz="1200">
                          <a:effectLst/>
                          <a:latin typeface="Calibri" panose="020F0502020204030204" pitchFamily="34" charset="0"/>
                          <a:ea typeface="Calibri" panose="020F0502020204030204" pitchFamily="34" charset="0"/>
                          <a:cs typeface="Times New Roman" panose="02020603050405020304" pitchFamily="18" charset="0"/>
                        </a:rPr>
                        <a:t>50 (2%)</a:t>
                      </a:r>
                    </a:p>
                  </a:txBody>
                  <a:tcPr marL="31343" marR="3134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8510879"/>
                  </a:ext>
                </a:extLst>
              </a:tr>
              <a:tr h="1046115">
                <a:tc>
                  <a:txBody>
                    <a:bodyPr/>
                    <a:lstStyle/>
                    <a:p>
                      <a:pPr algn="r">
                        <a:lnSpc>
                          <a:spcPct val="100000"/>
                        </a:lnSpc>
                        <a:spcAft>
                          <a:spcPts val="600"/>
                        </a:spcAft>
                      </a:pPr>
                      <a:r>
                        <a:rPr lang="en-GB" sz="1200" dirty="0">
                          <a:effectLst/>
                        </a:rPr>
                        <a:t>Receive Free School Meals?</a:t>
                      </a:r>
                    </a:p>
                    <a:p>
                      <a:pPr algn="r">
                        <a:lnSpc>
                          <a:spcPct val="100000"/>
                        </a:lnSpc>
                        <a:spcAft>
                          <a:spcPts val="600"/>
                        </a:spcAft>
                      </a:pPr>
                      <a:r>
                        <a:rPr lang="en-GB" sz="1200" dirty="0">
                          <a:effectLst/>
                        </a:rPr>
                        <a:t>Yes</a:t>
                      </a:r>
                    </a:p>
                    <a:p>
                      <a:pPr algn="r">
                        <a:lnSpc>
                          <a:spcPct val="100000"/>
                        </a:lnSpc>
                        <a:spcAft>
                          <a:spcPts val="600"/>
                        </a:spcAft>
                      </a:pPr>
                      <a:r>
                        <a:rPr lang="en-GB" sz="1200" dirty="0">
                          <a:effectLst/>
                        </a:rPr>
                        <a:t>No</a:t>
                      </a:r>
                    </a:p>
                    <a:p>
                      <a:pPr algn="r">
                        <a:lnSpc>
                          <a:spcPct val="100000"/>
                        </a:lnSpc>
                        <a:spcAft>
                          <a:spcPts val="600"/>
                        </a:spcAft>
                      </a:pPr>
                      <a:r>
                        <a:rPr lang="en-GB" sz="1200" dirty="0">
                          <a:effectLst/>
                        </a:rPr>
                        <a:t>Missing</a:t>
                      </a:r>
                    </a:p>
                  </a:txBody>
                  <a:tcPr marL="31343" marR="31343"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A773"/>
                    </a:solidFill>
                  </a:tcPr>
                </a:tc>
                <a:tc>
                  <a:txBody>
                    <a:bodyPr/>
                    <a:lstStyle/>
                    <a:p>
                      <a:pPr>
                        <a:lnSpc>
                          <a:spcPct val="100000"/>
                        </a:lnSpc>
                        <a:spcAft>
                          <a:spcPts val="6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30%</a:t>
                      </a:r>
                    </a:p>
                    <a:p>
                      <a:pP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70%</a:t>
                      </a:r>
                    </a:p>
                    <a:p>
                      <a:pP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a:t>
                      </a:r>
                    </a:p>
                  </a:txBody>
                  <a:tcPr marL="31343" marR="313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nSpc>
                          <a:spcPct val="100000"/>
                        </a:lnSpc>
                        <a:spcAft>
                          <a:spcPts val="6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461 (20%)</a:t>
                      </a:r>
                    </a:p>
                    <a:p>
                      <a:pP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1667 (71%)</a:t>
                      </a:r>
                    </a:p>
                    <a:p>
                      <a:pPr>
                        <a:lnSpc>
                          <a:spcPct val="100000"/>
                        </a:lnSpc>
                        <a:spcAft>
                          <a:spcPts val="6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225 (9%)</a:t>
                      </a:r>
                    </a:p>
                  </a:txBody>
                  <a:tcPr marL="31343" marR="31343"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446522256"/>
                  </a:ext>
                </a:extLst>
              </a:tr>
            </a:tbl>
          </a:graphicData>
        </a:graphic>
      </p:graphicFrame>
      <p:sp>
        <p:nvSpPr>
          <p:cNvPr id="6" name="TextBox 5">
            <a:extLst>
              <a:ext uri="{FF2B5EF4-FFF2-40B4-BE49-F238E27FC236}">
                <a16:creationId xmlns:a16="http://schemas.microsoft.com/office/drawing/2014/main" id="{3CADA039-1EC4-91FF-B767-D9F54A218EC2}"/>
              </a:ext>
            </a:extLst>
          </p:cNvPr>
          <p:cNvSpPr txBox="1"/>
          <p:nvPr/>
        </p:nvSpPr>
        <p:spPr>
          <a:xfrm>
            <a:off x="2104800" y="8611587"/>
            <a:ext cx="4390490" cy="1169551"/>
          </a:xfrm>
          <a:prstGeom prst="rect">
            <a:avLst/>
          </a:prstGeom>
          <a:noFill/>
        </p:spPr>
        <p:txBody>
          <a:bodyPr wrap="square" rtlCol="0">
            <a:spAutoFit/>
          </a:bodyPr>
          <a:lstStyle/>
          <a:p>
            <a:r>
              <a:rPr lang="en-GB" sz="1000" dirty="0"/>
              <a:t>1. </a:t>
            </a:r>
            <a:r>
              <a:rPr lang="en-GB" sz="1000" dirty="0">
                <a:latin typeface="+mj-lt"/>
                <a:ea typeface="Calibri" panose="020F0502020204030204" pitchFamily="34" charset="0"/>
                <a:cs typeface="Times New Roman" panose="02020603050405020304" pitchFamily="18" charset="0"/>
              </a:rPr>
              <a:t>Demographics for students attending is based on teacher report at registration and is not complete for all attending students. Percentages are based on the information provided.</a:t>
            </a:r>
            <a:endParaRPr lang="en-GB" sz="1000" dirty="0"/>
          </a:p>
          <a:p>
            <a:r>
              <a:rPr lang="en-GB" sz="1000" dirty="0"/>
              <a:t>2. Equality, Diversity and Inclusion criteria, based on student population with higher numbers from groups typically under-represented in engineering. For more detail, see </a:t>
            </a:r>
            <a:r>
              <a:rPr lang="en-GB" sz="1000" dirty="0">
                <a:hlinkClick r:id="rId3"/>
              </a:rPr>
              <a:t>EngineeringUK EDI Criteria - Tomorrow's Engineers (tomorrowsengineers.org.uk)</a:t>
            </a:r>
            <a:endParaRPr lang="en-GB" sz="1000" dirty="0"/>
          </a:p>
        </p:txBody>
      </p:sp>
      <p:pic>
        <p:nvPicPr>
          <p:cNvPr id="7" name="Picture 6" descr="A picture containing text, clipart&#10;&#10;Description automatically generated">
            <a:extLst>
              <a:ext uri="{FF2B5EF4-FFF2-40B4-BE49-F238E27FC236}">
                <a16:creationId xmlns:a16="http://schemas.microsoft.com/office/drawing/2014/main" id="{42C951C0-5B30-E6A0-4496-97EAD31DF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8" name="Text Placeholder 3">
            <a:extLst>
              <a:ext uri="{FF2B5EF4-FFF2-40B4-BE49-F238E27FC236}">
                <a16:creationId xmlns:a16="http://schemas.microsoft.com/office/drawing/2014/main" id="{0DE6DDC1-40A0-A621-66A7-BEB9A4670E56}"/>
              </a:ext>
            </a:extLst>
          </p:cNvPr>
          <p:cNvSpPr txBox="1">
            <a:spLocks/>
          </p:cNvSpPr>
          <p:nvPr/>
        </p:nvSpPr>
        <p:spPr>
          <a:xfrm>
            <a:off x="491090" y="1210061"/>
            <a:ext cx="6004200" cy="830997"/>
          </a:xfrm>
          <a:prstGeom prst="rect">
            <a:avLst/>
          </a:prstGeom>
        </p:spPr>
        <p:txBody>
          <a:bodyPr/>
          <a:lstStyle>
            <a:lvl1pPr marL="104482" indent="-104482" algn="l" defTabSz="417925" rtl="0" eaLnBrk="1" latinLnBrk="0" hangingPunct="1">
              <a:lnSpc>
                <a:spcPct val="90000"/>
              </a:lnSpc>
              <a:spcBef>
                <a:spcPts val="457"/>
              </a:spcBef>
              <a:buFont typeface="Arial" panose="020B0604020202020204" pitchFamily="34" charset="0"/>
              <a:buChar char="•"/>
              <a:defRPr sz="1280" kern="1200">
                <a:solidFill>
                  <a:schemeClr val="tx1"/>
                </a:solidFill>
                <a:latin typeface="+mn-lt"/>
                <a:ea typeface="+mn-ea"/>
                <a:cs typeface="+mn-cs"/>
              </a:defRPr>
            </a:lvl1pPr>
            <a:lvl2pPr marL="313444" indent="-104482" algn="l" defTabSz="417925" rtl="0" eaLnBrk="1" latinLnBrk="0" hangingPunct="1">
              <a:lnSpc>
                <a:spcPct val="90000"/>
              </a:lnSpc>
              <a:spcBef>
                <a:spcPts val="228"/>
              </a:spcBef>
              <a:buFont typeface="Arial" panose="020B0604020202020204" pitchFamily="34" charset="0"/>
              <a:buChar char="•"/>
              <a:defRPr sz="1097" kern="1200">
                <a:solidFill>
                  <a:schemeClr val="tx1"/>
                </a:solidFill>
                <a:latin typeface="+mn-lt"/>
                <a:ea typeface="+mn-ea"/>
                <a:cs typeface="+mn-cs"/>
              </a:defRPr>
            </a:lvl2pPr>
            <a:lvl3pPr marL="522407" indent="-104482" algn="l" defTabSz="417925" rtl="0" eaLnBrk="1" latinLnBrk="0" hangingPunct="1">
              <a:lnSpc>
                <a:spcPct val="90000"/>
              </a:lnSpc>
              <a:spcBef>
                <a:spcPts val="228"/>
              </a:spcBef>
              <a:buFont typeface="Arial" panose="020B0604020202020204" pitchFamily="34" charset="0"/>
              <a:buChar char="•"/>
              <a:defRPr sz="914" kern="1200">
                <a:solidFill>
                  <a:schemeClr val="tx1"/>
                </a:solidFill>
                <a:latin typeface="+mn-lt"/>
                <a:ea typeface="+mn-ea"/>
                <a:cs typeface="+mn-cs"/>
              </a:defRPr>
            </a:lvl3pPr>
            <a:lvl4pPr marL="73136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4pPr>
            <a:lvl5pPr marL="940331"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5pPr>
            <a:lvl6pPr marL="1149294"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6pPr>
            <a:lvl7pPr marL="1358257"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7pPr>
            <a:lvl8pPr marL="156721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8pPr>
            <a:lvl9pPr marL="1776182"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9pPr>
          </a:lstStyle>
          <a:p>
            <a:pPr marL="0" indent="0">
              <a:lnSpc>
                <a:spcPct val="107000"/>
              </a:lnSpc>
              <a:spcBef>
                <a:spcPts val="275"/>
              </a:spcBef>
              <a:spcAft>
                <a:spcPts val="275"/>
              </a:spcAft>
              <a:buFont typeface="Arial" panose="020B0604020202020204" pitchFamily="34" charset="0"/>
              <a:buNone/>
            </a:pPr>
            <a:r>
              <a:rPr lang="en-GB" sz="1400" b="1" dirty="0">
                <a:latin typeface="+mj-lt"/>
                <a:ea typeface="Calibri" panose="020F0502020204030204" pitchFamily="34" charset="0"/>
                <a:cs typeface="Times New Roman" panose="02020603050405020304" pitchFamily="18" charset="0"/>
              </a:rPr>
              <a:t>The survey was conducted using </a:t>
            </a:r>
            <a:r>
              <a:rPr lang="en-GB" sz="1400" b="1" dirty="0" err="1">
                <a:latin typeface="+mj-lt"/>
                <a:ea typeface="Calibri" panose="020F0502020204030204" pitchFamily="34" charset="0"/>
                <a:cs typeface="Times New Roman" panose="02020603050405020304" pitchFamily="18" charset="0"/>
              </a:rPr>
              <a:t>ipads</a:t>
            </a:r>
            <a:r>
              <a:rPr lang="en-GB" sz="1400" b="1" dirty="0">
                <a:latin typeface="+mj-lt"/>
                <a:ea typeface="Calibri" panose="020F0502020204030204" pitchFamily="34" charset="0"/>
                <a:cs typeface="Times New Roman" panose="02020603050405020304" pitchFamily="18" charset="0"/>
              </a:rPr>
              <a:t> at a stand on the </a:t>
            </a:r>
            <a:r>
              <a:rPr lang="en-GB" sz="1400" b="1" dirty="0" err="1">
                <a:latin typeface="+mj-lt"/>
                <a:ea typeface="Calibri" panose="020F0502020204030204" pitchFamily="34" charset="0"/>
                <a:cs typeface="Times New Roman" panose="02020603050405020304" pitchFamily="18" charset="0"/>
              </a:rPr>
              <a:t>showfloor</a:t>
            </a:r>
            <a:r>
              <a:rPr lang="en-GB" sz="1400" b="1" dirty="0">
                <a:latin typeface="+mj-lt"/>
                <a:ea typeface="Calibri" panose="020F0502020204030204" pitchFamily="34" charset="0"/>
                <a:cs typeface="Times New Roman" panose="02020603050405020304" pitchFamily="18" charset="0"/>
              </a:rPr>
              <a:t>. Students were encouraged to complete the survey after spending some time exploring the Fair.</a:t>
            </a:r>
          </a:p>
          <a:p>
            <a:pPr marL="0" indent="0">
              <a:lnSpc>
                <a:spcPct val="107000"/>
              </a:lnSpc>
              <a:spcBef>
                <a:spcPts val="275"/>
              </a:spcBef>
              <a:spcAft>
                <a:spcPts val="275"/>
              </a:spcAft>
              <a:buFont typeface="Arial" panose="020B0604020202020204" pitchFamily="34" charset="0"/>
              <a:buNone/>
            </a:pPr>
            <a:endParaRPr lang="en-GB" sz="1400" dirty="0">
              <a:latin typeface="+mj-l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536AB4C-43DC-1001-85B0-5D73EE479320}"/>
              </a:ext>
            </a:extLst>
          </p:cNvPr>
          <p:cNvSpPr txBox="1"/>
          <p:nvPr/>
        </p:nvSpPr>
        <p:spPr>
          <a:xfrm>
            <a:off x="6163876" y="9287271"/>
            <a:ext cx="465447" cy="369332"/>
          </a:xfrm>
          <a:prstGeom prst="rect">
            <a:avLst/>
          </a:prstGeom>
          <a:noFill/>
        </p:spPr>
        <p:txBody>
          <a:bodyPr wrap="square" rtlCol="0">
            <a:spAutoFit/>
          </a:bodyPr>
          <a:lstStyle/>
          <a:p>
            <a:fld id="{D232A817-58A1-489D-9C77-F8DACB3E566B}" type="slidenum">
              <a:rPr lang="en-GB" smtClean="0"/>
              <a:t>4</a:t>
            </a:fld>
            <a:endParaRPr lang="en-GB"/>
          </a:p>
        </p:txBody>
      </p:sp>
    </p:spTree>
    <p:extLst>
      <p:ext uri="{BB962C8B-B14F-4D97-AF65-F5344CB8AC3E}">
        <p14:creationId xmlns:p14="http://schemas.microsoft.com/office/powerpoint/2010/main" val="1726841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CC7E8-D2CE-4F48-B711-F4EAADF47A7F}"/>
              </a:ext>
            </a:extLst>
          </p:cNvPr>
          <p:cNvSpPr>
            <a:spLocks noGrp="1"/>
          </p:cNvSpPr>
          <p:nvPr>
            <p:ph type="title" idx="4294967295"/>
          </p:nvPr>
        </p:nvSpPr>
        <p:spPr>
          <a:xfrm>
            <a:off x="0" y="1082052"/>
            <a:ext cx="6858000" cy="1007359"/>
          </a:xfrm>
          <a:prstGeom prst="rect">
            <a:avLst/>
          </a:prstGeom>
          <a:solidFill>
            <a:srgbClr val="00A773"/>
          </a:solidFill>
        </p:spPr>
        <p:txBody>
          <a:bodyPr anchor="ctr"/>
          <a:lstStyle/>
          <a:p>
            <a:pPr marL="533400"/>
            <a:r>
              <a:rPr lang="en-GB" sz="3200">
                <a:solidFill>
                  <a:schemeClr val="bg1"/>
                </a:solidFill>
              </a:rPr>
              <a:t>Student and teacher experience of the Fair</a:t>
            </a:r>
          </a:p>
        </p:txBody>
      </p:sp>
      <p:pic>
        <p:nvPicPr>
          <p:cNvPr id="7" name="Picture 6" descr="A picture containing text, clipart&#10;&#10;Description automatically generated">
            <a:extLst>
              <a:ext uri="{FF2B5EF4-FFF2-40B4-BE49-F238E27FC236}">
                <a16:creationId xmlns:a16="http://schemas.microsoft.com/office/drawing/2014/main" id="{42C951C0-5B30-E6A0-4496-97EAD31DF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pic>
        <p:nvPicPr>
          <p:cNvPr id="4" name="Picture 3" descr="A picture containing person&#10;&#10;Description automatically generated">
            <a:extLst>
              <a:ext uri="{FF2B5EF4-FFF2-40B4-BE49-F238E27FC236}">
                <a16:creationId xmlns:a16="http://schemas.microsoft.com/office/drawing/2014/main" id="{2DAC09C2-3540-922A-3AD6-00F0777AC0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057144"/>
            <a:ext cx="6886561" cy="4593336"/>
          </a:xfrm>
          <a:prstGeom prst="rect">
            <a:avLst/>
          </a:prstGeom>
        </p:spPr>
      </p:pic>
      <p:sp>
        <p:nvSpPr>
          <p:cNvPr id="3" name="TextBox 2">
            <a:extLst>
              <a:ext uri="{FF2B5EF4-FFF2-40B4-BE49-F238E27FC236}">
                <a16:creationId xmlns:a16="http://schemas.microsoft.com/office/drawing/2014/main" id="{E77C0FC4-5F07-2157-7B90-5D78E19CE98E}"/>
              </a:ext>
            </a:extLst>
          </p:cNvPr>
          <p:cNvSpPr txBox="1"/>
          <p:nvPr/>
        </p:nvSpPr>
        <p:spPr>
          <a:xfrm>
            <a:off x="6163876" y="9287271"/>
            <a:ext cx="465447" cy="307777"/>
          </a:xfrm>
          <a:prstGeom prst="rect">
            <a:avLst/>
          </a:prstGeom>
          <a:noFill/>
        </p:spPr>
        <p:txBody>
          <a:bodyPr wrap="square" rtlCol="0">
            <a:spAutoFit/>
          </a:bodyPr>
          <a:lstStyle/>
          <a:p>
            <a:fld id="{D232A817-58A1-489D-9C77-F8DACB3E566B}" type="slidenum">
              <a:rPr lang="en-GB" sz="1400" smtClean="0"/>
              <a:t>5</a:t>
            </a:fld>
            <a:endParaRPr lang="en-GB" sz="1400"/>
          </a:p>
        </p:txBody>
      </p:sp>
    </p:spTree>
    <p:extLst>
      <p:ext uri="{BB962C8B-B14F-4D97-AF65-F5344CB8AC3E}">
        <p14:creationId xmlns:p14="http://schemas.microsoft.com/office/powerpoint/2010/main" val="848746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9000" y="1308650"/>
            <a:ext cx="5760000" cy="576263"/>
          </a:xfrm>
          <a:prstGeom prst="rect">
            <a:avLst/>
          </a:prstGeom>
        </p:spPr>
        <p:txBody>
          <a:bodyPr/>
          <a:lstStyle/>
          <a:p>
            <a:pPr marL="0" indent="0">
              <a:buNone/>
            </a:pPr>
            <a:r>
              <a:rPr lang="en-GB" sz="1400" b="1"/>
              <a:t>The programme’s aim to inspire young people to consider further STEM study and careers is based on providing an experience that is enjoyable and engaging to young people. We asked students about their experience of the Fair and ran a logistic regression to identify any factors that predicted their enjoyment of the Fair.</a:t>
            </a:r>
          </a:p>
        </p:txBody>
      </p:sp>
      <p:pic>
        <p:nvPicPr>
          <p:cNvPr id="7" name="Picture 6" descr="A picture containing text, clipart&#10;&#10;Description automatically generated">
            <a:extLst>
              <a:ext uri="{FF2B5EF4-FFF2-40B4-BE49-F238E27FC236}">
                <a16:creationId xmlns:a16="http://schemas.microsoft.com/office/drawing/2014/main" id="{08B939E2-34BE-81EA-3076-DE4EA24E8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9" name="Title 1">
            <a:extLst>
              <a:ext uri="{FF2B5EF4-FFF2-40B4-BE49-F238E27FC236}">
                <a16:creationId xmlns:a16="http://schemas.microsoft.com/office/drawing/2014/main" id="{3FC08526-9139-D970-DFAD-B2FC264639E4}"/>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a:solidFill>
                  <a:schemeClr val="bg1"/>
                </a:solidFill>
              </a:rPr>
              <a:t>Students’ experience of the Fair</a:t>
            </a:r>
          </a:p>
        </p:txBody>
      </p:sp>
      <p:sp>
        <p:nvSpPr>
          <p:cNvPr id="2" name="TextBox 1">
            <a:extLst>
              <a:ext uri="{FF2B5EF4-FFF2-40B4-BE49-F238E27FC236}">
                <a16:creationId xmlns:a16="http://schemas.microsoft.com/office/drawing/2014/main" id="{51E4324A-180E-611C-2432-17156E2E4C14}"/>
              </a:ext>
            </a:extLst>
          </p:cNvPr>
          <p:cNvSpPr txBox="1"/>
          <p:nvPr/>
        </p:nvSpPr>
        <p:spPr>
          <a:xfrm>
            <a:off x="549000" y="2399467"/>
            <a:ext cx="5886524" cy="1261884"/>
          </a:xfrm>
          <a:prstGeom prst="rect">
            <a:avLst/>
          </a:prstGeom>
          <a:noFill/>
          <a:ln w="38100">
            <a:noFill/>
          </a:ln>
        </p:spPr>
        <p:txBody>
          <a:bodyPr wrap="square" numCol="2" spcCol="360000" rtlCol="0">
            <a:spAutoFit/>
          </a:bodyPr>
          <a:lstStyle/>
          <a:p>
            <a:r>
              <a:rPr lang="en-GB" sz="2800" b="1">
                <a:solidFill>
                  <a:schemeClr val="accent6">
                    <a:lumMod val="75000"/>
                  </a:schemeClr>
                </a:solidFill>
                <a:latin typeface="+mj-lt"/>
                <a:ea typeface="Calibri" panose="020F0502020204030204" pitchFamily="34" charset="0"/>
                <a:cs typeface="Times New Roman" panose="02020603050405020304" pitchFamily="18" charset="0"/>
              </a:rPr>
              <a:t>88%</a:t>
            </a:r>
            <a:r>
              <a:rPr lang="en-GB" b="1">
                <a:solidFill>
                  <a:schemeClr val="accent6">
                    <a:lumMod val="75000"/>
                  </a:schemeClr>
                </a:solidFill>
                <a:latin typeface="+mj-lt"/>
                <a:ea typeface="Calibri" panose="020F0502020204030204" pitchFamily="34" charset="0"/>
                <a:cs typeface="Times New Roman" panose="02020603050405020304" pitchFamily="18" charset="0"/>
              </a:rPr>
              <a:t> of </a:t>
            </a:r>
            <a:r>
              <a:rPr lang="en-GB" sz="1600" b="1">
                <a:solidFill>
                  <a:schemeClr val="accent6">
                    <a:lumMod val="75000"/>
                  </a:schemeClr>
                </a:solidFill>
                <a:latin typeface="+mj-lt"/>
                <a:ea typeface="Calibri" panose="020F0502020204030204" pitchFamily="34" charset="0"/>
                <a:cs typeface="Times New Roman" panose="02020603050405020304" pitchFamily="18" charset="0"/>
              </a:rPr>
              <a:t>young people agreed that they were enjoying the Big Bang Fair</a:t>
            </a:r>
          </a:p>
          <a:p>
            <a:endParaRPr lang="en-GB" sz="1600" b="1">
              <a:solidFill>
                <a:schemeClr val="accent6">
                  <a:lumMod val="75000"/>
                </a:schemeClr>
              </a:solidFill>
              <a:latin typeface="+mj-lt"/>
              <a:ea typeface="Calibri" panose="020F0502020204030204" pitchFamily="34" charset="0"/>
              <a:cs typeface="Times New Roman" panose="02020603050405020304" pitchFamily="18" charset="0"/>
            </a:endParaRPr>
          </a:p>
        </p:txBody>
      </p:sp>
      <p:graphicFrame>
        <p:nvGraphicFramePr>
          <p:cNvPr id="5" name="Chart 4">
            <a:extLst>
              <a:ext uri="{FF2B5EF4-FFF2-40B4-BE49-F238E27FC236}">
                <a16:creationId xmlns:a16="http://schemas.microsoft.com/office/drawing/2014/main" id="{B30D4E79-5946-0B3F-F450-6B1B9434112B}"/>
              </a:ext>
            </a:extLst>
          </p:cNvPr>
          <p:cNvGraphicFramePr>
            <a:graphicFrameLocks/>
          </p:cNvGraphicFramePr>
          <p:nvPr>
            <p:extLst>
              <p:ext uri="{D42A27DB-BD31-4B8C-83A1-F6EECF244321}">
                <p14:modId xmlns:p14="http://schemas.microsoft.com/office/powerpoint/2010/main" val="1596763908"/>
              </p:ext>
            </p:extLst>
          </p:nvPr>
        </p:nvGraphicFramePr>
        <p:xfrm>
          <a:off x="3160030" y="2399467"/>
          <a:ext cx="3275494" cy="2501717"/>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982A2651-8075-9BAE-38F1-1120E59373A8}"/>
              </a:ext>
            </a:extLst>
          </p:cNvPr>
          <p:cNvSpPr txBox="1"/>
          <p:nvPr/>
        </p:nvSpPr>
        <p:spPr>
          <a:xfrm>
            <a:off x="549000" y="3459344"/>
            <a:ext cx="5760000" cy="6924973"/>
          </a:xfrm>
          <a:prstGeom prst="rect">
            <a:avLst/>
          </a:prstGeom>
          <a:noFill/>
        </p:spPr>
        <p:txBody>
          <a:bodyPr wrap="square" numCol="2" spcCol="360000">
            <a:spAutoFit/>
          </a:bodyPr>
          <a:lstStyle/>
          <a:p>
            <a:pPr defTabSz="417925">
              <a:defRPr/>
            </a:pPr>
            <a:r>
              <a:rPr lang="en-GB" sz="1200">
                <a:solidFill>
                  <a:srgbClr val="000000"/>
                </a:solidFill>
              </a:rPr>
              <a:t>Though a large majority of students said that they enjoyed the Fair, this was a slight decrease from previous years. Between 2016 and 2019, the proportion of students who said they enjoyed the Fair ranged from 91% to 94%. However, the question wording changed slightly between 2019 and 2022, so care should be taken with this comparison.</a:t>
            </a:r>
          </a:p>
          <a:p>
            <a:pPr defTabSz="417925">
              <a:defRPr/>
            </a:pPr>
            <a:endParaRPr lang="en-GB" sz="1200">
              <a:solidFill>
                <a:srgbClr val="000000"/>
              </a:solidFill>
            </a:endParaRPr>
          </a:p>
          <a:p>
            <a:pPr defTabSz="417925">
              <a:defRPr/>
            </a:pPr>
            <a:r>
              <a:rPr lang="en-GB" sz="1200">
                <a:solidFill>
                  <a:srgbClr val="000000"/>
                </a:solidFill>
              </a:rPr>
              <a:t>Following a logistic regression, knowing someone who works in STEM, high STEM engagement, being from an EDI school, ethnicity and year group all remain significant predictors of enjoyment of the Fair when controlling for other factors.</a:t>
            </a:r>
          </a:p>
          <a:p>
            <a:pPr defTabSz="417925">
              <a:defRPr/>
            </a:pPr>
            <a:endParaRPr lang="en-GB" sz="1200">
              <a:solidFill>
                <a:srgbClr val="000000"/>
              </a:solidFill>
            </a:endParaRPr>
          </a:p>
          <a:p>
            <a:pPr defTabSz="417925">
              <a:defRPr/>
            </a:pPr>
            <a:r>
              <a:rPr lang="en-GB" sz="1200">
                <a:solidFill>
                  <a:srgbClr val="000000"/>
                </a:solidFill>
              </a:rPr>
              <a:t>Holding all other variables constant, </a:t>
            </a:r>
            <a:r>
              <a:rPr lang="en-GB" sz="1200" b="1">
                <a:solidFill>
                  <a:srgbClr val="000000"/>
                </a:solidFill>
              </a:rPr>
              <a:t>the odds of enjoying the Fair were </a:t>
            </a:r>
          </a:p>
          <a:p>
            <a:pPr defTabSz="417925">
              <a:defRPr/>
            </a:pPr>
            <a:r>
              <a:rPr lang="en-GB" sz="1200" b="1">
                <a:solidFill>
                  <a:srgbClr val="000000"/>
                </a:solidFill>
              </a:rPr>
              <a:t>more than double for students who were categorised as already having high STEM engagement </a:t>
            </a:r>
            <a:r>
              <a:rPr lang="en-GB" sz="1200">
                <a:solidFill>
                  <a:srgbClr val="000000"/>
                </a:solidFill>
              </a:rPr>
              <a:t>(OR = 2.33, 95%CI 1.48, 3.66, p&lt;.05). </a:t>
            </a:r>
          </a:p>
          <a:p>
            <a:pPr defTabSz="417925">
              <a:defRPr/>
            </a:pPr>
            <a:endParaRPr lang="en-GB" sz="1200">
              <a:solidFill>
                <a:srgbClr val="000000"/>
              </a:solidFill>
            </a:endParaRPr>
          </a:p>
          <a:p>
            <a:pPr defTabSz="417925">
              <a:defRPr/>
            </a:pPr>
            <a:r>
              <a:rPr lang="en-GB" sz="1200" b="1">
                <a:solidFill>
                  <a:srgbClr val="000000"/>
                </a:solidFill>
              </a:rPr>
              <a:t>Year 7 students were nearly twice as likely to enjoy the Fair as Year 9 students </a:t>
            </a:r>
            <a:r>
              <a:rPr lang="en-GB" sz="1200">
                <a:solidFill>
                  <a:srgbClr val="000000"/>
                </a:solidFill>
              </a:rPr>
              <a:t>(OR = 1.97, 95%CI 1.29, 3.00).</a:t>
            </a: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r>
              <a:rPr lang="en-GB" sz="1200">
                <a:solidFill>
                  <a:srgbClr val="000000"/>
                </a:solidFill>
              </a:rPr>
              <a:t> </a:t>
            </a:r>
          </a:p>
          <a:p>
            <a:pPr defTabSz="417925">
              <a:defRPr/>
            </a:pPr>
            <a:r>
              <a:rPr lang="en-GB" sz="1200">
                <a:solidFill>
                  <a:srgbClr val="000000"/>
                </a:solidFill>
              </a:rPr>
              <a:t>Students who </a:t>
            </a:r>
            <a:r>
              <a:rPr lang="en-GB" sz="1200" b="1">
                <a:solidFill>
                  <a:srgbClr val="000000"/>
                </a:solidFill>
              </a:rPr>
              <a:t>knew someone working in a STEM career were around 70% more likely to enjoy the Fair </a:t>
            </a:r>
            <a:r>
              <a:rPr lang="en-GB" sz="1200">
                <a:solidFill>
                  <a:srgbClr val="000000"/>
                </a:solidFill>
              </a:rPr>
              <a:t>when all other factors were held constant (OR 1.74, 95%CI 1.25, 2.43, p&lt;.05). </a:t>
            </a:r>
          </a:p>
          <a:p>
            <a:pPr defTabSz="417925">
              <a:defRPr/>
            </a:pPr>
            <a:endParaRPr lang="en-GB" sz="1200">
              <a:solidFill>
                <a:srgbClr val="000000"/>
              </a:solidFill>
            </a:endParaRPr>
          </a:p>
          <a:p>
            <a:pPr defTabSz="417925">
              <a:defRPr/>
            </a:pPr>
            <a:r>
              <a:rPr lang="en-GB" sz="1200">
                <a:solidFill>
                  <a:srgbClr val="000000"/>
                </a:solidFill>
              </a:rPr>
              <a:t>Students </a:t>
            </a:r>
            <a:r>
              <a:rPr lang="en-GB" sz="1200" b="1">
                <a:solidFill>
                  <a:srgbClr val="000000"/>
                </a:solidFill>
              </a:rPr>
              <a:t>from an EDI criteria school were 79% more likely </a:t>
            </a:r>
            <a:r>
              <a:rPr lang="en-GB" sz="1200">
                <a:solidFill>
                  <a:srgbClr val="000000"/>
                </a:solidFill>
              </a:rPr>
              <a:t>to say they enjoyed the Fair compared to those from non-EDI schools (OR = 1.79, 95%CI 1.26, 2.53, p&lt;.05).</a:t>
            </a:r>
          </a:p>
          <a:p>
            <a:pPr defTabSz="417925">
              <a:defRPr/>
            </a:pPr>
            <a:endParaRPr lang="en-GB" sz="1200">
              <a:solidFill>
                <a:srgbClr val="000000"/>
              </a:solidFill>
            </a:endParaRPr>
          </a:p>
          <a:p>
            <a:pPr defTabSz="417925">
              <a:defRPr/>
            </a:pPr>
            <a:r>
              <a:rPr lang="en-GB" sz="1200">
                <a:solidFill>
                  <a:srgbClr val="000000"/>
                </a:solidFill>
              </a:rPr>
              <a:t>When other factors are controlled for, </a:t>
            </a:r>
            <a:r>
              <a:rPr lang="en-GB" sz="1200" b="1">
                <a:solidFill>
                  <a:srgbClr val="000000"/>
                </a:solidFill>
              </a:rPr>
              <a:t>Asian students are around 38% less likely</a:t>
            </a:r>
            <a:r>
              <a:rPr lang="en-GB" sz="1200">
                <a:solidFill>
                  <a:srgbClr val="000000"/>
                </a:solidFill>
              </a:rPr>
              <a:t> to enjoy the Fair compared with white students (OR=0.62, 95%CI 0.41-0.92, p=.019), and </a:t>
            </a:r>
            <a:r>
              <a:rPr lang="en-GB" sz="1200" b="1">
                <a:solidFill>
                  <a:srgbClr val="000000"/>
                </a:solidFill>
              </a:rPr>
              <a:t>Black students were around half as likely </a:t>
            </a:r>
            <a:r>
              <a:rPr lang="en-GB" sz="1200">
                <a:solidFill>
                  <a:srgbClr val="000000"/>
                </a:solidFill>
              </a:rPr>
              <a:t>to enjoy the Fair as white students (OR=0.48, 95%CI 0.27-0.85, p=.012). </a:t>
            </a:r>
          </a:p>
        </p:txBody>
      </p:sp>
      <p:sp>
        <p:nvSpPr>
          <p:cNvPr id="6" name="TextBox 5">
            <a:extLst>
              <a:ext uri="{FF2B5EF4-FFF2-40B4-BE49-F238E27FC236}">
                <a16:creationId xmlns:a16="http://schemas.microsoft.com/office/drawing/2014/main" id="{FA67BB58-DEC3-6384-71D7-F574605FFBB6}"/>
              </a:ext>
            </a:extLst>
          </p:cNvPr>
          <p:cNvSpPr txBox="1"/>
          <p:nvPr/>
        </p:nvSpPr>
        <p:spPr>
          <a:xfrm>
            <a:off x="6163876" y="9287271"/>
            <a:ext cx="465447" cy="307777"/>
          </a:xfrm>
          <a:prstGeom prst="rect">
            <a:avLst/>
          </a:prstGeom>
          <a:noFill/>
        </p:spPr>
        <p:txBody>
          <a:bodyPr wrap="square" rtlCol="0">
            <a:spAutoFit/>
          </a:bodyPr>
          <a:lstStyle/>
          <a:p>
            <a:fld id="{D232A817-58A1-489D-9C77-F8DACB3E566B}" type="slidenum">
              <a:rPr lang="en-GB" sz="1400" smtClean="0"/>
              <a:t>6</a:t>
            </a:fld>
            <a:endParaRPr lang="en-GB" sz="1400"/>
          </a:p>
        </p:txBody>
      </p:sp>
    </p:spTree>
    <p:extLst>
      <p:ext uri="{BB962C8B-B14F-4D97-AF65-F5344CB8AC3E}">
        <p14:creationId xmlns:p14="http://schemas.microsoft.com/office/powerpoint/2010/main" val="1715808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9000" y="1308650"/>
            <a:ext cx="5760000" cy="576263"/>
          </a:xfrm>
          <a:prstGeom prst="rect">
            <a:avLst/>
          </a:prstGeom>
        </p:spPr>
        <p:txBody>
          <a:bodyPr/>
          <a:lstStyle/>
          <a:p>
            <a:pPr marL="0" indent="0">
              <a:buNone/>
            </a:pPr>
            <a:r>
              <a:rPr lang="en-GB" sz="1400" b="1"/>
              <a:t>Students may not have completed their exploration of the show floor when completing the survey. The chart below shows the activities that young people said they had taken part in at the Fair.</a:t>
            </a:r>
          </a:p>
        </p:txBody>
      </p:sp>
      <p:pic>
        <p:nvPicPr>
          <p:cNvPr id="7" name="Picture 6" descr="A picture containing text, clipart&#10;&#10;Description automatically generated">
            <a:extLst>
              <a:ext uri="{FF2B5EF4-FFF2-40B4-BE49-F238E27FC236}">
                <a16:creationId xmlns:a16="http://schemas.microsoft.com/office/drawing/2014/main" id="{08B939E2-34BE-81EA-3076-DE4EA24E8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9" name="Title 1">
            <a:extLst>
              <a:ext uri="{FF2B5EF4-FFF2-40B4-BE49-F238E27FC236}">
                <a16:creationId xmlns:a16="http://schemas.microsoft.com/office/drawing/2014/main" id="{3FC08526-9139-D970-DFAD-B2FC264639E4}"/>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a:solidFill>
                  <a:schemeClr val="bg1"/>
                </a:solidFill>
              </a:rPr>
              <a:t>Students’ experience of the Fair</a:t>
            </a:r>
          </a:p>
        </p:txBody>
      </p:sp>
      <p:graphicFrame>
        <p:nvGraphicFramePr>
          <p:cNvPr id="10" name="Chart 9">
            <a:extLst>
              <a:ext uri="{FF2B5EF4-FFF2-40B4-BE49-F238E27FC236}">
                <a16:creationId xmlns:a16="http://schemas.microsoft.com/office/drawing/2014/main" id="{17C2959B-861A-F6E5-DD8F-B446100520AB}"/>
              </a:ext>
            </a:extLst>
          </p:cNvPr>
          <p:cNvGraphicFramePr>
            <a:graphicFrameLocks/>
          </p:cNvGraphicFramePr>
          <p:nvPr>
            <p:extLst>
              <p:ext uri="{D42A27DB-BD31-4B8C-83A1-F6EECF244321}">
                <p14:modId xmlns:p14="http://schemas.microsoft.com/office/powerpoint/2010/main" val="3813393610"/>
              </p:ext>
            </p:extLst>
          </p:nvPr>
        </p:nvGraphicFramePr>
        <p:xfrm>
          <a:off x="616692" y="2270223"/>
          <a:ext cx="5692308" cy="2222857"/>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9F77E1DA-9DBB-C9A6-EC1C-B9EC920DE048}"/>
              </a:ext>
            </a:extLst>
          </p:cNvPr>
          <p:cNvSpPr txBox="1"/>
          <p:nvPr/>
        </p:nvSpPr>
        <p:spPr>
          <a:xfrm>
            <a:off x="616692" y="4608140"/>
            <a:ext cx="5760000" cy="276999"/>
          </a:xfrm>
          <a:prstGeom prst="rect">
            <a:avLst/>
          </a:prstGeom>
          <a:noFill/>
        </p:spPr>
        <p:txBody>
          <a:bodyPr wrap="square" numCol="2" spcCol="360000" rtlCol="0">
            <a:spAutoFit/>
          </a:bodyPr>
          <a:lstStyle/>
          <a:p>
            <a:r>
              <a:rPr lang="en-GB" sz="1200"/>
              <a:t> </a:t>
            </a:r>
          </a:p>
        </p:txBody>
      </p:sp>
      <p:sp>
        <p:nvSpPr>
          <p:cNvPr id="2" name="TextBox 1">
            <a:extLst>
              <a:ext uri="{FF2B5EF4-FFF2-40B4-BE49-F238E27FC236}">
                <a16:creationId xmlns:a16="http://schemas.microsoft.com/office/drawing/2014/main" id="{9CD10271-71D4-0435-8EF7-55E345648E54}"/>
              </a:ext>
            </a:extLst>
          </p:cNvPr>
          <p:cNvSpPr txBox="1"/>
          <p:nvPr/>
        </p:nvSpPr>
        <p:spPr>
          <a:xfrm>
            <a:off x="6163876" y="9287271"/>
            <a:ext cx="465447" cy="307777"/>
          </a:xfrm>
          <a:prstGeom prst="rect">
            <a:avLst/>
          </a:prstGeom>
          <a:noFill/>
        </p:spPr>
        <p:txBody>
          <a:bodyPr wrap="square" rtlCol="0">
            <a:spAutoFit/>
          </a:bodyPr>
          <a:lstStyle/>
          <a:p>
            <a:fld id="{D232A817-58A1-489D-9C77-F8DACB3E566B}" type="slidenum">
              <a:rPr lang="en-GB" sz="1400" smtClean="0"/>
              <a:t>7</a:t>
            </a:fld>
            <a:endParaRPr lang="en-GB" sz="1400"/>
          </a:p>
        </p:txBody>
      </p:sp>
      <p:sp>
        <p:nvSpPr>
          <p:cNvPr id="11" name="TextBox 10">
            <a:extLst>
              <a:ext uri="{FF2B5EF4-FFF2-40B4-BE49-F238E27FC236}">
                <a16:creationId xmlns:a16="http://schemas.microsoft.com/office/drawing/2014/main" id="{E3AAA248-C0AF-030D-C004-D70AF3B60BFF}"/>
              </a:ext>
            </a:extLst>
          </p:cNvPr>
          <p:cNvSpPr txBox="1"/>
          <p:nvPr/>
        </p:nvSpPr>
        <p:spPr>
          <a:xfrm>
            <a:off x="3762472" y="6196693"/>
            <a:ext cx="2546528" cy="2308324"/>
          </a:xfrm>
          <a:prstGeom prst="rect">
            <a:avLst/>
          </a:prstGeom>
          <a:solidFill>
            <a:srgbClr val="00A773">
              <a:alpha val="50196"/>
            </a:srgbClr>
          </a:solidFill>
        </p:spPr>
        <p:txBody>
          <a:bodyPr wrap="square" rtlCol="0">
            <a:spAutoFit/>
          </a:bodyPr>
          <a:lstStyle/>
          <a:p>
            <a:pPr>
              <a:defRPr/>
            </a:pPr>
            <a:r>
              <a:rPr lang="en-GB" sz="1200" i="1">
                <a:latin typeface="+mj-lt"/>
                <a:ea typeface="Calibri" panose="020F0502020204030204" pitchFamily="34" charset="0"/>
                <a:cs typeface="Times New Roman" panose="02020603050405020304" pitchFamily="18" charset="0"/>
              </a:rPr>
              <a:t>“Some of the people on the stands, and particularly the insects one, they were so enthusiastic, and that really did make a difference to a day, because their enthusiasm – well, it was infectious to us as teachers – but the kids, it just sort of ‘oh, well, I might need to know about this then, what is this’. That was a really, really good part to the day.” [focus group teacher]</a:t>
            </a:r>
          </a:p>
        </p:txBody>
      </p:sp>
      <p:sp>
        <p:nvSpPr>
          <p:cNvPr id="12" name="TextBox 11">
            <a:extLst>
              <a:ext uri="{FF2B5EF4-FFF2-40B4-BE49-F238E27FC236}">
                <a16:creationId xmlns:a16="http://schemas.microsoft.com/office/drawing/2014/main" id="{FDD65D6A-1FD8-793B-A067-EA5EE64ED337}"/>
              </a:ext>
            </a:extLst>
          </p:cNvPr>
          <p:cNvSpPr txBox="1"/>
          <p:nvPr/>
        </p:nvSpPr>
        <p:spPr>
          <a:xfrm>
            <a:off x="803214" y="6104360"/>
            <a:ext cx="2546528" cy="2492990"/>
          </a:xfrm>
          <a:prstGeom prst="rect">
            <a:avLst/>
          </a:prstGeom>
          <a:solidFill>
            <a:srgbClr val="00A773">
              <a:alpha val="50196"/>
            </a:srgbClr>
          </a:solidFill>
        </p:spPr>
        <p:txBody>
          <a:bodyPr wrap="square" rtlCol="0">
            <a:spAutoFit/>
          </a:bodyPr>
          <a:lstStyle/>
          <a:p>
            <a:pPr>
              <a:defRPr/>
            </a:pPr>
            <a:r>
              <a:rPr lang="en-GB" sz="1200" i="1">
                <a:latin typeface="+mj-lt"/>
                <a:ea typeface="Calibri" panose="020F0502020204030204" pitchFamily="34" charset="0"/>
                <a:cs typeface="Times New Roman" panose="02020603050405020304" pitchFamily="18" charset="0"/>
              </a:rPr>
              <a:t>“The actual stalls themselves I thought were brilliant. The volunteers that were there were really engaging for students. Because often adults can’t talk to children, but they all could and it was really nice to see. And you didn’t get the sense that they were just doing it because they were forced to go there; they actually seemed really interested.” [focus group teacher]</a:t>
            </a:r>
          </a:p>
        </p:txBody>
      </p:sp>
      <p:sp>
        <p:nvSpPr>
          <p:cNvPr id="14" name="TextBox 13">
            <a:extLst>
              <a:ext uri="{FF2B5EF4-FFF2-40B4-BE49-F238E27FC236}">
                <a16:creationId xmlns:a16="http://schemas.microsoft.com/office/drawing/2014/main" id="{EC00587B-43F9-3F00-D815-07F4FA49BA4D}"/>
              </a:ext>
            </a:extLst>
          </p:cNvPr>
          <p:cNvSpPr txBox="1"/>
          <p:nvPr/>
        </p:nvSpPr>
        <p:spPr>
          <a:xfrm>
            <a:off x="715033" y="4766960"/>
            <a:ext cx="5495626" cy="1015663"/>
          </a:xfrm>
          <a:prstGeom prst="rect">
            <a:avLst/>
          </a:prstGeom>
          <a:noFill/>
        </p:spPr>
        <p:txBody>
          <a:bodyPr wrap="square">
            <a:spAutoFit/>
          </a:bodyPr>
          <a:lstStyle/>
          <a:p>
            <a:r>
              <a:rPr lang="en-GB" sz="1200"/>
              <a:t>The opportunity to meet STEM professionals and learn about what they do and how they got there is a key part of how the Big Bang Fair aims to inform and inspire students. Teachers in the focus groups were very positive about their experience of the people running the stands and their ability to engage and communicate with students.</a:t>
            </a:r>
            <a:endParaRPr lang="en-GB"/>
          </a:p>
        </p:txBody>
      </p:sp>
    </p:spTree>
    <p:extLst>
      <p:ext uri="{BB962C8B-B14F-4D97-AF65-F5344CB8AC3E}">
        <p14:creationId xmlns:p14="http://schemas.microsoft.com/office/powerpoint/2010/main" val="3025612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17564-C1CE-4FEA-B4D9-14407DAB481D}"/>
              </a:ext>
            </a:extLst>
          </p:cNvPr>
          <p:cNvSpPr>
            <a:spLocks noGrp="1"/>
          </p:cNvSpPr>
          <p:nvPr>
            <p:ph type="body" sz="quarter" idx="4294967295"/>
          </p:nvPr>
        </p:nvSpPr>
        <p:spPr>
          <a:xfrm>
            <a:off x="549000" y="1308650"/>
            <a:ext cx="5760000" cy="576263"/>
          </a:xfrm>
          <a:prstGeom prst="rect">
            <a:avLst/>
          </a:prstGeom>
        </p:spPr>
        <p:txBody>
          <a:bodyPr/>
          <a:lstStyle/>
          <a:p>
            <a:pPr marL="0" indent="0">
              <a:buNone/>
            </a:pPr>
            <a:r>
              <a:rPr lang="en-GB" sz="1400" b="1"/>
              <a:t>Teachers’ rating of the Big Bang Fair is critical, both as the main decisionmakers for attending the Fair in future, and for their insights into how effectively the Fair meets their, and their students’, needs. </a:t>
            </a:r>
          </a:p>
        </p:txBody>
      </p:sp>
      <p:pic>
        <p:nvPicPr>
          <p:cNvPr id="7" name="Picture 6" descr="A picture containing text, clipart&#10;&#10;Description automatically generated">
            <a:extLst>
              <a:ext uri="{FF2B5EF4-FFF2-40B4-BE49-F238E27FC236}">
                <a16:creationId xmlns:a16="http://schemas.microsoft.com/office/drawing/2014/main" id="{08B939E2-34BE-81EA-3076-DE4EA24E8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9" name="Title 1">
            <a:extLst>
              <a:ext uri="{FF2B5EF4-FFF2-40B4-BE49-F238E27FC236}">
                <a16:creationId xmlns:a16="http://schemas.microsoft.com/office/drawing/2014/main" id="{3FC08526-9139-D970-DFAD-B2FC264639E4}"/>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a:solidFill>
                  <a:schemeClr val="bg1"/>
                </a:solidFill>
              </a:rPr>
              <a:t>Teachers’ experience of the Fair</a:t>
            </a:r>
          </a:p>
        </p:txBody>
      </p:sp>
      <p:sp>
        <p:nvSpPr>
          <p:cNvPr id="2" name="TextBox 1">
            <a:extLst>
              <a:ext uri="{FF2B5EF4-FFF2-40B4-BE49-F238E27FC236}">
                <a16:creationId xmlns:a16="http://schemas.microsoft.com/office/drawing/2014/main" id="{51E4324A-180E-611C-2432-17156E2E4C14}"/>
              </a:ext>
            </a:extLst>
          </p:cNvPr>
          <p:cNvSpPr txBox="1"/>
          <p:nvPr/>
        </p:nvSpPr>
        <p:spPr>
          <a:xfrm>
            <a:off x="548999" y="2239447"/>
            <a:ext cx="5242200" cy="1015663"/>
          </a:xfrm>
          <a:prstGeom prst="rect">
            <a:avLst/>
          </a:prstGeom>
          <a:noFill/>
          <a:ln w="38100">
            <a:noFill/>
          </a:ln>
        </p:spPr>
        <p:txBody>
          <a:bodyPr wrap="square" numCol="2" spcCol="360000" rtlCol="0">
            <a:spAutoFit/>
          </a:bodyPr>
          <a:lstStyle/>
          <a:p>
            <a:r>
              <a:rPr lang="en-GB" sz="2800" b="1" dirty="0">
                <a:solidFill>
                  <a:schemeClr val="accent6">
                    <a:lumMod val="75000"/>
                  </a:schemeClr>
                </a:solidFill>
                <a:latin typeface="+mj-lt"/>
                <a:ea typeface="Calibri" panose="020F0502020204030204" pitchFamily="34" charset="0"/>
                <a:cs typeface="Times New Roman" panose="02020603050405020304" pitchFamily="18" charset="0"/>
              </a:rPr>
              <a:t>80%</a:t>
            </a:r>
            <a:r>
              <a:rPr lang="en-GB" b="1" dirty="0">
                <a:solidFill>
                  <a:schemeClr val="accent6">
                    <a:lumMod val="75000"/>
                  </a:schemeClr>
                </a:solidFill>
                <a:latin typeface="+mj-lt"/>
                <a:ea typeface="Calibri" panose="020F0502020204030204" pitchFamily="34" charset="0"/>
                <a:cs typeface="Times New Roman" panose="02020603050405020304" pitchFamily="18" charset="0"/>
              </a:rPr>
              <a:t> of </a:t>
            </a:r>
            <a:r>
              <a:rPr lang="en-GB" sz="1600" b="1" dirty="0">
                <a:solidFill>
                  <a:schemeClr val="accent6">
                    <a:lumMod val="75000"/>
                  </a:schemeClr>
                </a:solidFill>
                <a:latin typeface="+mj-lt"/>
                <a:ea typeface="Calibri" panose="020F0502020204030204" pitchFamily="34" charset="0"/>
                <a:cs typeface="Times New Roman" panose="02020603050405020304" pitchFamily="18" charset="0"/>
              </a:rPr>
              <a:t>teachers rated the Big Bang Fair as good or excellent.</a:t>
            </a:r>
          </a:p>
          <a:p>
            <a:endParaRPr lang="en-GB" sz="1600" b="1" dirty="0">
              <a:solidFill>
                <a:schemeClr val="accent6">
                  <a:lumMod val="75000"/>
                </a:schemeClr>
              </a:solidFill>
              <a:latin typeface="+mj-l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82A2651-8075-9BAE-38F1-1120E59373A8}"/>
              </a:ext>
            </a:extLst>
          </p:cNvPr>
          <p:cNvSpPr txBox="1"/>
          <p:nvPr/>
        </p:nvSpPr>
        <p:spPr>
          <a:xfrm>
            <a:off x="549000" y="3356135"/>
            <a:ext cx="5760000" cy="3970318"/>
          </a:xfrm>
          <a:prstGeom prst="rect">
            <a:avLst/>
          </a:prstGeom>
          <a:noFill/>
        </p:spPr>
        <p:txBody>
          <a:bodyPr wrap="square" numCol="2" spcCol="360000">
            <a:spAutoFit/>
          </a:bodyPr>
          <a:lstStyle/>
          <a:p>
            <a:pPr defTabSz="417925">
              <a:defRPr/>
            </a:pPr>
            <a:r>
              <a:rPr lang="en-GB" sz="1200">
                <a:solidFill>
                  <a:srgbClr val="000000"/>
                </a:solidFill>
              </a:rPr>
              <a:t>Teachers from EDI criteria meeting schools were slightly more likely to rate the Fair as ‘excellent’, but similar proportions of teachers from all schools gave a positive rating. </a:t>
            </a:r>
          </a:p>
          <a:p>
            <a:pPr defTabSz="417925">
              <a:defRPr/>
            </a:pPr>
            <a:endParaRPr lang="en-GB" sz="1200">
              <a:solidFill>
                <a:srgbClr val="000000"/>
              </a:solidFill>
            </a:endParaRPr>
          </a:p>
          <a:p>
            <a:pPr defTabSz="417925">
              <a:defRPr/>
            </a:pPr>
            <a:r>
              <a:rPr lang="en-GB" sz="1200" b="1">
                <a:solidFill>
                  <a:srgbClr val="00A773"/>
                </a:solidFill>
              </a:rPr>
              <a:t>Comparison to previous years</a:t>
            </a:r>
          </a:p>
          <a:p>
            <a:pPr defTabSz="417925">
              <a:defRPr/>
            </a:pPr>
            <a:r>
              <a:rPr lang="en-GB" sz="1200">
                <a:solidFill>
                  <a:srgbClr val="000000"/>
                </a:solidFill>
              </a:rPr>
              <a:t>We asked teachers if they had personally attended the Fair in previous years. A little more than a third (38%) said that they had. Teachers who had previously attended were less likely to give a positive rating, suggesting that their experience of the Fair was not as good as in previous years.</a:t>
            </a: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endParaRPr lang="en-GB" sz="1200">
              <a:solidFill>
                <a:srgbClr val="000000"/>
              </a:solidFill>
            </a:endParaRPr>
          </a:p>
          <a:p>
            <a:pPr defTabSz="417925">
              <a:defRPr/>
            </a:pPr>
            <a:r>
              <a:rPr lang="en-GB" sz="1200">
                <a:solidFill>
                  <a:srgbClr val="000000"/>
                </a:solidFill>
              </a:rPr>
              <a:t>For teachers who attended the Fair previously, we asked whether the reduced number of students attending had improved their experience of the Fair. 44% said that it had improved their experience, 19% said it had worsened, and 32% said it made no difference.</a:t>
            </a:r>
          </a:p>
          <a:p>
            <a:pPr defTabSz="417925">
              <a:defRPr/>
            </a:pPr>
            <a:endParaRPr lang="en-GB" sz="1200">
              <a:solidFill>
                <a:srgbClr val="000000"/>
              </a:solidFill>
            </a:endParaRPr>
          </a:p>
          <a:p>
            <a:pPr defTabSz="417925">
              <a:defRPr/>
            </a:pPr>
            <a:endParaRPr lang="en-GB" sz="1200">
              <a:solidFill>
                <a:srgbClr val="000000"/>
              </a:solidFill>
            </a:endParaRPr>
          </a:p>
        </p:txBody>
      </p:sp>
      <p:graphicFrame>
        <p:nvGraphicFramePr>
          <p:cNvPr id="6" name="Chart 5">
            <a:extLst>
              <a:ext uri="{FF2B5EF4-FFF2-40B4-BE49-F238E27FC236}">
                <a16:creationId xmlns:a16="http://schemas.microsoft.com/office/drawing/2014/main" id="{FF8A26FD-17E3-1E69-C131-AD0E7D84EBDF}"/>
              </a:ext>
            </a:extLst>
          </p:cNvPr>
          <p:cNvGraphicFramePr>
            <a:graphicFrameLocks/>
          </p:cNvGraphicFramePr>
          <p:nvPr>
            <p:extLst>
              <p:ext uri="{D42A27DB-BD31-4B8C-83A1-F6EECF244321}">
                <p14:modId xmlns:p14="http://schemas.microsoft.com/office/powerpoint/2010/main" val="2064081726"/>
              </p:ext>
            </p:extLst>
          </p:nvPr>
        </p:nvGraphicFramePr>
        <p:xfrm>
          <a:off x="3265107" y="2279324"/>
          <a:ext cx="3131492" cy="2427036"/>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C60D760E-27D7-AB99-F88D-DC3C4E7F282C}"/>
              </a:ext>
            </a:extLst>
          </p:cNvPr>
          <p:cNvSpPr txBox="1"/>
          <p:nvPr/>
        </p:nvSpPr>
        <p:spPr>
          <a:xfrm>
            <a:off x="548999" y="6487217"/>
            <a:ext cx="2680355" cy="1384995"/>
          </a:xfrm>
          <a:prstGeom prst="rect">
            <a:avLst/>
          </a:prstGeom>
          <a:solidFill>
            <a:srgbClr val="00A773">
              <a:alpha val="50196"/>
            </a:srgbClr>
          </a:solidFill>
        </p:spPr>
        <p:txBody>
          <a:bodyPr wrap="square" rtlCol="0">
            <a:spAutoFit/>
          </a:bodyPr>
          <a:lstStyle/>
          <a:p>
            <a:pPr>
              <a:defRPr/>
            </a:pPr>
            <a:r>
              <a:rPr lang="en-GB" sz="1200" i="1">
                <a:latin typeface="+mj-lt"/>
                <a:ea typeface="Calibri" panose="020F0502020204030204" pitchFamily="34" charset="0"/>
                <a:cs typeface="Times New Roman" panose="02020603050405020304" pitchFamily="18" charset="0"/>
              </a:rPr>
              <a:t>“It was a lot smaller than previous years, we missed the big science shows that usually happen. There was also too many schools in a small space, some of the students behaviour was very poor from other schools.”</a:t>
            </a:r>
          </a:p>
        </p:txBody>
      </p:sp>
      <p:sp>
        <p:nvSpPr>
          <p:cNvPr id="5" name="TextBox 4">
            <a:extLst>
              <a:ext uri="{FF2B5EF4-FFF2-40B4-BE49-F238E27FC236}">
                <a16:creationId xmlns:a16="http://schemas.microsoft.com/office/drawing/2014/main" id="{27984F89-62D3-D8F8-459E-C61EA4A6709C}"/>
              </a:ext>
            </a:extLst>
          </p:cNvPr>
          <p:cNvSpPr txBox="1"/>
          <p:nvPr/>
        </p:nvSpPr>
        <p:spPr>
          <a:xfrm>
            <a:off x="6163876" y="9287271"/>
            <a:ext cx="465447" cy="307777"/>
          </a:xfrm>
          <a:prstGeom prst="rect">
            <a:avLst/>
          </a:prstGeom>
          <a:noFill/>
        </p:spPr>
        <p:txBody>
          <a:bodyPr wrap="square" rtlCol="0">
            <a:spAutoFit/>
          </a:bodyPr>
          <a:lstStyle/>
          <a:p>
            <a:fld id="{D232A817-58A1-489D-9C77-F8DACB3E566B}" type="slidenum">
              <a:rPr lang="en-GB" sz="1400" smtClean="0"/>
              <a:t>8</a:t>
            </a:fld>
            <a:endParaRPr lang="en-GB" sz="1400"/>
          </a:p>
        </p:txBody>
      </p:sp>
      <p:sp>
        <p:nvSpPr>
          <p:cNvPr id="8" name="TextBox 7">
            <a:extLst>
              <a:ext uri="{FF2B5EF4-FFF2-40B4-BE49-F238E27FC236}">
                <a16:creationId xmlns:a16="http://schemas.microsoft.com/office/drawing/2014/main" id="{38F3E6DD-C999-B8D9-685A-AA316F162B4C}"/>
              </a:ext>
            </a:extLst>
          </p:cNvPr>
          <p:cNvSpPr txBox="1"/>
          <p:nvPr/>
        </p:nvSpPr>
        <p:spPr>
          <a:xfrm>
            <a:off x="3628646" y="6629338"/>
            <a:ext cx="2535230" cy="2308324"/>
          </a:xfrm>
          <a:prstGeom prst="rect">
            <a:avLst/>
          </a:prstGeom>
          <a:solidFill>
            <a:srgbClr val="00A773">
              <a:alpha val="50196"/>
            </a:srgbClr>
          </a:solidFill>
        </p:spPr>
        <p:txBody>
          <a:bodyPr wrap="square" rtlCol="0">
            <a:spAutoFit/>
          </a:bodyPr>
          <a:lstStyle/>
          <a:p>
            <a:pPr>
              <a:defRPr/>
            </a:pPr>
            <a:r>
              <a:rPr lang="en-GB" sz="1200" i="1">
                <a:latin typeface="+mj-lt"/>
                <a:ea typeface="Calibri" panose="020F0502020204030204" pitchFamily="34" charset="0"/>
                <a:cs typeface="Times New Roman" panose="02020603050405020304" pitchFamily="18" charset="0"/>
              </a:rPr>
              <a:t>“My colleague, who had been before, she did say that there were fewer students involved with the Big Bang Competition this time around. I actually spoke to a year 9 boy, and I thought he was year 12 or 13 because his project was just amazing. And I walked away thinking the Fair could do more to promote those or have those as a bigger element of the Fair.”</a:t>
            </a:r>
          </a:p>
        </p:txBody>
      </p:sp>
      <p:sp>
        <p:nvSpPr>
          <p:cNvPr id="10" name="TextBox 9">
            <a:extLst>
              <a:ext uri="{FF2B5EF4-FFF2-40B4-BE49-F238E27FC236}">
                <a16:creationId xmlns:a16="http://schemas.microsoft.com/office/drawing/2014/main" id="{B56B0B52-4520-8F54-3118-326CC8374E33}"/>
              </a:ext>
            </a:extLst>
          </p:cNvPr>
          <p:cNvSpPr txBox="1"/>
          <p:nvPr/>
        </p:nvSpPr>
        <p:spPr>
          <a:xfrm>
            <a:off x="549000" y="8003139"/>
            <a:ext cx="2680354" cy="1015663"/>
          </a:xfrm>
          <a:prstGeom prst="rect">
            <a:avLst/>
          </a:prstGeom>
          <a:solidFill>
            <a:srgbClr val="00A773">
              <a:alpha val="50196"/>
            </a:srgbClr>
          </a:solidFill>
        </p:spPr>
        <p:txBody>
          <a:bodyPr wrap="square" rtlCol="0">
            <a:spAutoFit/>
          </a:bodyPr>
          <a:lstStyle/>
          <a:p>
            <a:pPr>
              <a:defRPr/>
            </a:pPr>
            <a:r>
              <a:rPr lang="en-GB" sz="1200" i="1">
                <a:latin typeface="+mj-lt"/>
                <a:ea typeface="Calibri" panose="020F0502020204030204" pitchFamily="34" charset="0"/>
                <a:cs typeface="Times New Roman" panose="02020603050405020304" pitchFamily="18" charset="0"/>
              </a:rPr>
              <a:t>“I thought there would be a few more stalls. I went when you had the Dr Who thing on. That was brilliant. And I would have thought there would be a bit more of that.”</a:t>
            </a:r>
          </a:p>
        </p:txBody>
      </p:sp>
      <p:sp>
        <p:nvSpPr>
          <p:cNvPr id="12" name="TextBox 11">
            <a:extLst>
              <a:ext uri="{FF2B5EF4-FFF2-40B4-BE49-F238E27FC236}">
                <a16:creationId xmlns:a16="http://schemas.microsoft.com/office/drawing/2014/main" id="{48F27589-B4ED-6FC4-C4B9-36A7D68FAC17}"/>
              </a:ext>
            </a:extLst>
          </p:cNvPr>
          <p:cNvSpPr txBox="1"/>
          <p:nvPr/>
        </p:nvSpPr>
        <p:spPr>
          <a:xfrm>
            <a:off x="3265107" y="2182035"/>
            <a:ext cx="3043893" cy="769441"/>
          </a:xfrm>
          <a:prstGeom prst="rect">
            <a:avLst/>
          </a:prstGeom>
          <a:noFill/>
        </p:spPr>
        <p:txBody>
          <a:bodyPr wrap="square" rtlCol="0">
            <a:spAutoFit/>
          </a:bodyPr>
          <a:lstStyle/>
          <a:p>
            <a:pPr algn="ctr"/>
            <a:r>
              <a:rPr lang="en-GB" sz="1100" b="1"/>
              <a:t>How would you rate your experience of the Big Bang Fair overall? – comparison by whether they had attended before (n=288)</a:t>
            </a:r>
          </a:p>
          <a:p>
            <a:pPr algn="ctr"/>
            <a:endParaRPr lang="en-GB" sz="1100" b="1"/>
          </a:p>
        </p:txBody>
      </p:sp>
    </p:spTree>
    <p:extLst>
      <p:ext uri="{BB962C8B-B14F-4D97-AF65-F5344CB8AC3E}">
        <p14:creationId xmlns:p14="http://schemas.microsoft.com/office/powerpoint/2010/main" val="2576309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C9113DA-7CB8-D327-8D65-EC118FA4CF3D}"/>
              </a:ext>
            </a:extLst>
          </p:cNvPr>
          <p:cNvSpPr txBox="1"/>
          <p:nvPr/>
        </p:nvSpPr>
        <p:spPr>
          <a:xfrm>
            <a:off x="549000" y="3876384"/>
            <a:ext cx="5760000" cy="4893647"/>
          </a:xfrm>
          <a:prstGeom prst="rect">
            <a:avLst/>
          </a:prstGeom>
          <a:noFill/>
        </p:spPr>
        <p:txBody>
          <a:bodyPr wrap="square" numCol="2" spcCol="360000" rtlCol="0">
            <a:spAutoFit/>
          </a:bodyPr>
          <a:lstStyle/>
          <a:p>
            <a:r>
              <a:rPr lang="en-GB" sz="1200"/>
              <a:t>Around one in five teachers said that they felt the Fair was more engaging for boys than girls, compared with around two in five who disagreed with this. </a:t>
            </a:r>
          </a:p>
          <a:p>
            <a:endParaRPr lang="en-GB" sz="1200"/>
          </a:p>
          <a:p>
            <a:endParaRPr lang="en-GB" sz="1200" b="1">
              <a:solidFill>
                <a:srgbClr val="00A773"/>
              </a:solidFill>
            </a:endParaRPr>
          </a:p>
          <a:p>
            <a:r>
              <a:rPr lang="en-GB" sz="1200" b="1">
                <a:solidFill>
                  <a:srgbClr val="00A773"/>
                </a:solidFill>
              </a:rPr>
              <a:t>“Lots of activities. Lots of information.”</a:t>
            </a:r>
          </a:p>
          <a:p>
            <a:endParaRPr lang="en-GB" sz="1200" b="1">
              <a:solidFill>
                <a:srgbClr val="00A773"/>
              </a:solidFill>
            </a:endParaRPr>
          </a:p>
          <a:p>
            <a:r>
              <a:rPr lang="en-GB" sz="1200"/>
              <a:t>Many of the positive comments were around the diversity of stands and how engaging they were for students. Though some teachers caveated their comments with reference to the queues and over-crowding, most felt that the range on offer was very good. The interactive, hands-on activities were particularly appreciated by teachers.</a:t>
            </a:r>
          </a:p>
          <a:p>
            <a:endParaRPr lang="en-GB" sz="1200"/>
          </a:p>
          <a:p>
            <a:r>
              <a:rPr lang="en-GB" sz="1200"/>
              <a:t>In general, there was a lot of praise for range of the activities on offer which were felt to engage students very well.</a:t>
            </a:r>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a:p>
            <a:endParaRPr lang="en-GB" sz="1200"/>
          </a:p>
        </p:txBody>
      </p:sp>
      <p:pic>
        <p:nvPicPr>
          <p:cNvPr id="7" name="Picture 6" descr="A picture containing text, clipart&#10;&#10;Description automatically generated">
            <a:extLst>
              <a:ext uri="{FF2B5EF4-FFF2-40B4-BE49-F238E27FC236}">
                <a16:creationId xmlns:a16="http://schemas.microsoft.com/office/drawing/2014/main" id="{08B939E2-34BE-81EA-3076-DE4EA24E8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10" y="9056730"/>
            <a:ext cx="1800000" cy="586575"/>
          </a:xfrm>
          <a:prstGeom prst="rect">
            <a:avLst/>
          </a:prstGeom>
        </p:spPr>
      </p:pic>
      <p:sp>
        <p:nvSpPr>
          <p:cNvPr id="9" name="Title 1">
            <a:extLst>
              <a:ext uri="{FF2B5EF4-FFF2-40B4-BE49-F238E27FC236}">
                <a16:creationId xmlns:a16="http://schemas.microsoft.com/office/drawing/2014/main" id="{3FC08526-9139-D970-DFAD-B2FC264639E4}"/>
              </a:ext>
            </a:extLst>
          </p:cNvPr>
          <p:cNvSpPr txBox="1">
            <a:spLocks/>
          </p:cNvSpPr>
          <p:nvPr/>
        </p:nvSpPr>
        <p:spPr>
          <a:xfrm>
            <a:off x="0" y="485775"/>
            <a:ext cx="6858000" cy="576263"/>
          </a:xfrm>
          <a:prstGeom prst="rect">
            <a:avLst/>
          </a:prstGeom>
          <a:solidFill>
            <a:srgbClr val="00A773"/>
          </a:solidFill>
        </p:spPr>
        <p:txBody>
          <a:bodyPr anchor="ctr"/>
          <a:lstStyle>
            <a:lvl1pPr algn="l" defTabSz="417925" rtl="0" eaLnBrk="1" latinLnBrk="0" hangingPunct="1">
              <a:lnSpc>
                <a:spcPct val="90000"/>
              </a:lnSpc>
              <a:spcBef>
                <a:spcPct val="0"/>
              </a:spcBef>
              <a:buNone/>
              <a:defRPr sz="2011" kern="1200">
                <a:solidFill>
                  <a:srgbClr val="00A773"/>
                </a:solidFill>
                <a:latin typeface="+mj-lt"/>
                <a:ea typeface="+mj-ea"/>
                <a:cs typeface="+mj-cs"/>
              </a:defRPr>
            </a:lvl1pPr>
          </a:lstStyle>
          <a:p>
            <a:pPr marL="533400"/>
            <a:r>
              <a:rPr lang="en-GB" sz="2000">
                <a:solidFill>
                  <a:schemeClr val="bg1"/>
                </a:solidFill>
              </a:rPr>
              <a:t>Teacher’s experience: student engagement</a:t>
            </a:r>
          </a:p>
        </p:txBody>
      </p:sp>
      <p:sp>
        <p:nvSpPr>
          <p:cNvPr id="8" name="TextBox 7">
            <a:extLst>
              <a:ext uri="{FF2B5EF4-FFF2-40B4-BE49-F238E27FC236}">
                <a16:creationId xmlns:a16="http://schemas.microsoft.com/office/drawing/2014/main" id="{7092854E-3F48-BF99-2CBC-3314375DBCEA}"/>
              </a:ext>
            </a:extLst>
          </p:cNvPr>
          <p:cNvSpPr txBox="1"/>
          <p:nvPr/>
        </p:nvSpPr>
        <p:spPr>
          <a:xfrm>
            <a:off x="3496338" y="6211688"/>
            <a:ext cx="2698672" cy="1200329"/>
          </a:xfrm>
          <a:prstGeom prst="rect">
            <a:avLst/>
          </a:prstGeom>
          <a:solidFill>
            <a:srgbClr val="00A773">
              <a:alpha val="50196"/>
            </a:srgbClr>
          </a:solidFill>
        </p:spPr>
        <p:txBody>
          <a:bodyPr wrap="square" rtlCol="0">
            <a:spAutoFit/>
          </a:bodyPr>
          <a:lstStyle/>
          <a:p>
            <a:pPr>
              <a:defRPr/>
            </a:pPr>
            <a:r>
              <a:rPr lang="en-GB" sz="1200" i="1">
                <a:latin typeface="+mj-lt"/>
                <a:ea typeface="Calibri" panose="020F0502020204030204" pitchFamily="34" charset="0"/>
                <a:cs typeface="Times New Roman" panose="02020603050405020304" pitchFamily="18" charset="0"/>
              </a:rPr>
              <a:t>“The stalls were fantastic. Students were engaged and very eager to participate. The freebies on offer were brilliant and the activities very interesting. There was something for everyone!” </a:t>
            </a:r>
          </a:p>
        </p:txBody>
      </p:sp>
      <p:sp>
        <p:nvSpPr>
          <p:cNvPr id="11" name="Text Placeholder 2">
            <a:extLst>
              <a:ext uri="{FF2B5EF4-FFF2-40B4-BE49-F238E27FC236}">
                <a16:creationId xmlns:a16="http://schemas.microsoft.com/office/drawing/2014/main" id="{5E70AA69-BD4D-38F0-9D9F-75F366581D75}"/>
              </a:ext>
            </a:extLst>
          </p:cNvPr>
          <p:cNvSpPr txBox="1">
            <a:spLocks/>
          </p:cNvSpPr>
          <p:nvPr/>
        </p:nvSpPr>
        <p:spPr>
          <a:xfrm>
            <a:off x="549000" y="1300939"/>
            <a:ext cx="5760000" cy="1096504"/>
          </a:xfrm>
          <a:prstGeom prst="rect">
            <a:avLst/>
          </a:prstGeom>
        </p:spPr>
        <p:txBody>
          <a:bodyPr/>
          <a:lstStyle>
            <a:lvl1pPr marL="104482" indent="-104482" algn="l" defTabSz="417925" rtl="0" eaLnBrk="1" latinLnBrk="0" hangingPunct="1">
              <a:lnSpc>
                <a:spcPct val="90000"/>
              </a:lnSpc>
              <a:spcBef>
                <a:spcPts val="457"/>
              </a:spcBef>
              <a:buFont typeface="Arial" panose="020B0604020202020204" pitchFamily="34" charset="0"/>
              <a:buChar char="•"/>
              <a:defRPr sz="1280" kern="1200">
                <a:solidFill>
                  <a:schemeClr val="tx1"/>
                </a:solidFill>
                <a:latin typeface="+mn-lt"/>
                <a:ea typeface="+mn-ea"/>
                <a:cs typeface="+mn-cs"/>
              </a:defRPr>
            </a:lvl1pPr>
            <a:lvl2pPr marL="313444" indent="-104482" algn="l" defTabSz="417925" rtl="0" eaLnBrk="1" latinLnBrk="0" hangingPunct="1">
              <a:lnSpc>
                <a:spcPct val="90000"/>
              </a:lnSpc>
              <a:spcBef>
                <a:spcPts val="228"/>
              </a:spcBef>
              <a:buFont typeface="Arial" panose="020B0604020202020204" pitchFamily="34" charset="0"/>
              <a:buChar char="•"/>
              <a:defRPr sz="1097" kern="1200">
                <a:solidFill>
                  <a:schemeClr val="tx1"/>
                </a:solidFill>
                <a:latin typeface="+mn-lt"/>
                <a:ea typeface="+mn-ea"/>
                <a:cs typeface="+mn-cs"/>
              </a:defRPr>
            </a:lvl2pPr>
            <a:lvl3pPr marL="522407" indent="-104482" algn="l" defTabSz="417925" rtl="0" eaLnBrk="1" latinLnBrk="0" hangingPunct="1">
              <a:lnSpc>
                <a:spcPct val="90000"/>
              </a:lnSpc>
              <a:spcBef>
                <a:spcPts val="228"/>
              </a:spcBef>
              <a:buFont typeface="Arial" panose="020B0604020202020204" pitchFamily="34" charset="0"/>
              <a:buChar char="•"/>
              <a:defRPr sz="914" kern="1200">
                <a:solidFill>
                  <a:schemeClr val="tx1"/>
                </a:solidFill>
                <a:latin typeface="+mn-lt"/>
                <a:ea typeface="+mn-ea"/>
                <a:cs typeface="+mn-cs"/>
              </a:defRPr>
            </a:lvl3pPr>
            <a:lvl4pPr marL="73136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4pPr>
            <a:lvl5pPr marL="940331"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5pPr>
            <a:lvl6pPr marL="1149294"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6pPr>
            <a:lvl7pPr marL="1358257"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7pPr>
            <a:lvl8pPr marL="1567219"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8pPr>
            <a:lvl9pPr marL="1776182" indent="-104482" algn="l" defTabSz="417925"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GB" sz="1400" b="1">
                <a:solidFill>
                  <a:srgbClr val="000000"/>
                </a:solidFill>
              </a:rPr>
              <a:t>Teachers gave a lot of positive feedback about the number and range of stands and activities on offer at the Fair and how engaging these were for students.</a:t>
            </a:r>
          </a:p>
        </p:txBody>
      </p:sp>
      <p:sp>
        <p:nvSpPr>
          <p:cNvPr id="12" name="TextBox 11">
            <a:extLst>
              <a:ext uri="{FF2B5EF4-FFF2-40B4-BE49-F238E27FC236}">
                <a16:creationId xmlns:a16="http://schemas.microsoft.com/office/drawing/2014/main" id="{EA076835-9690-BE94-6BA9-05B4BB24AEC0}"/>
              </a:ext>
            </a:extLst>
          </p:cNvPr>
          <p:cNvSpPr txBox="1"/>
          <p:nvPr/>
        </p:nvSpPr>
        <p:spPr>
          <a:xfrm>
            <a:off x="577238" y="2425958"/>
            <a:ext cx="2735577" cy="1015663"/>
          </a:xfrm>
          <a:prstGeom prst="rect">
            <a:avLst/>
          </a:prstGeom>
          <a:noFill/>
          <a:ln w="38100">
            <a:noFill/>
          </a:ln>
        </p:spPr>
        <p:txBody>
          <a:bodyPr wrap="square" numCol="1" spcCol="360000" rtlCol="0">
            <a:spAutoFit/>
          </a:bodyPr>
          <a:lstStyle/>
          <a:p>
            <a:r>
              <a:rPr lang="en-GB" sz="2800" b="1">
                <a:solidFill>
                  <a:schemeClr val="accent6">
                    <a:lumMod val="75000"/>
                  </a:schemeClr>
                </a:solidFill>
                <a:latin typeface="+mj-lt"/>
                <a:ea typeface="Calibri" panose="020F0502020204030204" pitchFamily="34" charset="0"/>
                <a:cs typeface="Times New Roman" panose="02020603050405020304" pitchFamily="18" charset="0"/>
              </a:rPr>
              <a:t>83%</a:t>
            </a:r>
            <a:r>
              <a:rPr lang="en-GB" b="1">
                <a:solidFill>
                  <a:schemeClr val="accent6">
                    <a:lumMod val="75000"/>
                  </a:schemeClr>
                </a:solidFill>
                <a:latin typeface="+mj-lt"/>
                <a:ea typeface="Calibri" panose="020F0502020204030204" pitchFamily="34" charset="0"/>
                <a:cs typeface="Times New Roman" panose="02020603050405020304" pitchFamily="18" charset="0"/>
              </a:rPr>
              <a:t> of </a:t>
            </a:r>
            <a:r>
              <a:rPr lang="en-GB" sz="1600" b="1">
                <a:solidFill>
                  <a:schemeClr val="accent6">
                    <a:lumMod val="75000"/>
                  </a:schemeClr>
                </a:solidFill>
                <a:latin typeface="+mj-lt"/>
                <a:ea typeface="Calibri" panose="020F0502020204030204" pitchFamily="34" charset="0"/>
                <a:cs typeface="Times New Roman" panose="02020603050405020304" pitchFamily="18" charset="0"/>
              </a:rPr>
              <a:t>teachers agreed that the Fair is engaging for their students.</a:t>
            </a:r>
          </a:p>
        </p:txBody>
      </p:sp>
      <p:graphicFrame>
        <p:nvGraphicFramePr>
          <p:cNvPr id="15" name="Chart 14">
            <a:extLst>
              <a:ext uri="{FF2B5EF4-FFF2-40B4-BE49-F238E27FC236}">
                <a16:creationId xmlns:a16="http://schemas.microsoft.com/office/drawing/2014/main" id="{E0D06E07-7C04-66ED-0136-8DD6B901ADDC}"/>
              </a:ext>
            </a:extLst>
          </p:cNvPr>
          <p:cNvGraphicFramePr>
            <a:graphicFrameLocks/>
          </p:cNvGraphicFramePr>
          <p:nvPr/>
        </p:nvGraphicFramePr>
        <p:xfrm>
          <a:off x="3341053" y="2209800"/>
          <a:ext cx="3084131"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241460FC-4E3F-C8FD-70BA-E2C8606DB293}"/>
              </a:ext>
            </a:extLst>
          </p:cNvPr>
          <p:cNvSpPr txBox="1"/>
          <p:nvPr/>
        </p:nvSpPr>
        <p:spPr>
          <a:xfrm>
            <a:off x="3496338" y="5143335"/>
            <a:ext cx="2698672" cy="830997"/>
          </a:xfrm>
          <a:prstGeom prst="rect">
            <a:avLst/>
          </a:prstGeom>
          <a:solidFill>
            <a:srgbClr val="00A773">
              <a:alpha val="50196"/>
            </a:srgbClr>
          </a:solidFill>
        </p:spPr>
        <p:txBody>
          <a:bodyPr wrap="square" rtlCol="0">
            <a:spAutoFit/>
          </a:bodyPr>
          <a:lstStyle/>
          <a:p>
            <a:pPr>
              <a:defRPr/>
            </a:pPr>
            <a:r>
              <a:rPr lang="en-GB" sz="1200" i="1">
                <a:latin typeface="+mj-lt"/>
                <a:ea typeface="Calibri" panose="020F0502020204030204" pitchFamily="34" charset="0"/>
                <a:cs typeface="Times New Roman" panose="02020603050405020304" pitchFamily="18" charset="0"/>
              </a:rPr>
              <a:t>“Students really enjoyed the different exhibits and came away very enthused by all the different </a:t>
            </a:r>
            <a:r>
              <a:rPr lang="en-GB" sz="1200" i="1" err="1">
                <a:latin typeface="+mj-lt"/>
                <a:ea typeface="Calibri" panose="020F0502020204030204" pitchFamily="34" charset="0"/>
                <a:cs typeface="Times New Roman" panose="02020603050405020304" pitchFamily="18" charset="0"/>
              </a:rPr>
              <a:t>oppurtunities</a:t>
            </a:r>
            <a:r>
              <a:rPr lang="en-GB" sz="1200" i="1">
                <a:latin typeface="+mj-lt"/>
                <a:ea typeface="Calibri" panose="020F0502020204030204" pitchFamily="34" charset="0"/>
                <a:cs typeface="Times New Roman" panose="02020603050405020304" pitchFamily="18" charset="0"/>
              </a:rPr>
              <a:t> in STEM.”</a:t>
            </a:r>
          </a:p>
        </p:txBody>
      </p:sp>
      <p:sp>
        <p:nvSpPr>
          <p:cNvPr id="3" name="TextBox 2">
            <a:extLst>
              <a:ext uri="{FF2B5EF4-FFF2-40B4-BE49-F238E27FC236}">
                <a16:creationId xmlns:a16="http://schemas.microsoft.com/office/drawing/2014/main" id="{064C6F80-4B45-921C-FB65-D1D866BC98F0}"/>
              </a:ext>
            </a:extLst>
          </p:cNvPr>
          <p:cNvSpPr txBox="1"/>
          <p:nvPr/>
        </p:nvSpPr>
        <p:spPr>
          <a:xfrm>
            <a:off x="6163876" y="9287271"/>
            <a:ext cx="465447" cy="307777"/>
          </a:xfrm>
          <a:prstGeom prst="rect">
            <a:avLst/>
          </a:prstGeom>
          <a:noFill/>
        </p:spPr>
        <p:txBody>
          <a:bodyPr wrap="square" rtlCol="0">
            <a:spAutoFit/>
          </a:bodyPr>
          <a:lstStyle/>
          <a:p>
            <a:fld id="{D232A817-58A1-489D-9C77-F8DACB3E566B}" type="slidenum">
              <a:rPr lang="en-GB" sz="1400" smtClean="0"/>
              <a:t>9</a:t>
            </a:fld>
            <a:endParaRPr lang="en-GB" sz="1400"/>
          </a:p>
        </p:txBody>
      </p:sp>
      <p:sp>
        <p:nvSpPr>
          <p:cNvPr id="4" name="TextBox 3">
            <a:extLst>
              <a:ext uri="{FF2B5EF4-FFF2-40B4-BE49-F238E27FC236}">
                <a16:creationId xmlns:a16="http://schemas.microsoft.com/office/drawing/2014/main" id="{B2692152-72A0-1A0E-701C-C750A89553BF}"/>
              </a:ext>
            </a:extLst>
          </p:cNvPr>
          <p:cNvSpPr txBox="1"/>
          <p:nvPr/>
        </p:nvSpPr>
        <p:spPr>
          <a:xfrm>
            <a:off x="3496338" y="7677440"/>
            <a:ext cx="2698672" cy="1384995"/>
          </a:xfrm>
          <a:prstGeom prst="rect">
            <a:avLst/>
          </a:prstGeom>
          <a:solidFill>
            <a:srgbClr val="00A773">
              <a:alpha val="50196"/>
            </a:srgbClr>
          </a:solidFill>
        </p:spPr>
        <p:txBody>
          <a:bodyPr wrap="square" rtlCol="0">
            <a:spAutoFit/>
          </a:bodyPr>
          <a:lstStyle/>
          <a:p>
            <a:pPr>
              <a:defRPr/>
            </a:pPr>
            <a:r>
              <a:rPr lang="en-GB" sz="1200" i="1">
                <a:latin typeface="+mj-lt"/>
                <a:ea typeface="Calibri" panose="020F0502020204030204" pitchFamily="34" charset="0"/>
                <a:cs typeface="Times New Roman" panose="02020603050405020304" pitchFamily="18" charset="0"/>
              </a:rPr>
              <a:t>“I thought there was a really good range of things as well that with the sort of cyber security sort of stuff and all the technology based things and then the science and hands on things as well, there's a good range.” [Focus group teacher]</a:t>
            </a:r>
          </a:p>
        </p:txBody>
      </p:sp>
    </p:spTree>
    <p:extLst>
      <p:ext uri="{BB962C8B-B14F-4D97-AF65-F5344CB8AC3E}">
        <p14:creationId xmlns:p14="http://schemas.microsoft.com/office/powerpoint/2010/main" val="3399847933"/>
      </p:ext>
    </p:extLst>
  </p:cSld>
  <p:clrMapOvr>
    <a:masterClrMapping/>
  </p:clrMapOvr>
</p:sld>
</file>

<file path=ppt/theme/theme1.xml><?xml version="1.0" encoding="utf-8"?>
<a:theme xmlns:a="http://schemas.openxmlformats.org/drawingml/2006/main" name="EngineeringUK Blank with lin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K template refresh master layout.potx" id="{D2B5F21F-E9B2-44BF-A712-C90AE7A9C13A}" vid="{5CD97BE9-6CC4-48B4-B7FE-E2F1859644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d035677-69a4-48ac-bbea-9165409cf0f7">
      <Terms xmlns="http://schemas.microsoft.com/office/infopath/2007/PartnerControls"/>
    </lcf76f155ced4ddcb4097134ff3c332f>
    <TaxCatchAll xmlns="a10dc3af-1044-47fd-844e-4d2f101d09e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24AD7247762C146B8339651D90E0885" ma:contentTypeVersion="10" ma:contentTypeDescription="Create a new document." ma:contentTypeScope="" ma:versionID="a85e18de5da63a3096a1bba9e3a4ad9f">
  <xsd:schema xmlns:xsd="http://www.w3.org/2001/XMLSchema" xmlns:xs="http://www.w3.org/2001/XMLSchema" xmlns:p="http://schemas.microsoft.com/office/2006/metadata/properties" xmlns:ns2="2d035677-69a4-48ac-bbea-9165409cf0f7" xmlns:ns3="a10dc3af-1044-47fd-844e-4d2f101d09e0" targetNamespace="http://schemas.microsoft.com/office/2006/metadata/properties" ma:root="true" ma:fieldsID="cd2143d1275e9639bb018c3b08187600" ns2:_="" ns3:_="">
    <xsd:import namespace="2d035677-69a4-48ac-bbea-9165409cf0f7"/>
    <xsd:import namespace="a10dc3af-1044-47fd-844e-4d2f101d09e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035677-69a4-48ac-bbea-9165409cf0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8243dfa-4154-4670-946c-2a8ca41de34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0dc3af-1044-47fd-844e-4d2f101d09e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0f771f9-3556-466e-9ee3-8227d9cb2603}" ma:internalName="TaxCatchAll" ma:showField="CatchAllData" ma:web="a10dc3af-1044-47fd-844e-4d2f101d09e0">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F6B098-6F2F-40E5-B40D-1AF8B570E6FC}">
  <ds:schemaRefs>
    <ds:schemaRef ds:uri="http://schemas.microsoft.com/sharepoint/v3/contenttype/forms"/>
  </ds:schemaRefs>
</ds:datastoreItem>
</file>

<file path=customXml/itemProps2.xml><?xml version="1.0" encoding="utf-8"?>
<ds:datastoreItem xmlns:ds="http://schemas.openxmlformats.org/officeDocument/2006/customXml" ds:itemID="{3E7F2D56-776C-4909-A2CA-EB924AC80383}">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http://purl.org/dc/elements/1.1/"/>
    <ds:schemaRef ds:uri="a10dc3af-1044-47fd-844e-4d2f101d09e0"/>
    <ds:schemaRef ds:uri="2d035677-69a4-48ac-bbea-9165409cf0f7"/>
    <ds:schemaRef ds:uri="http://www.w3.org/XML/1998/namespace"/>
    <ds:schemaRef ds:uri="http://purl.org/dc/dcmitype/"/>
  </ds:schemaRefs>
</ds:datastoreItem>
</file>

<file path=customXml/itemProps3.xml><?xml version="1.0" encoding="utf-8"?>
<ds:datastoreItem xmlns:ds="http://schemas.openxmlformats.org/officeDocument/2006/customXml" ds:itemID="{8064BA95-2577-4C8D-8EC2-E334C21D09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035677-69a4-48ac-bbea-9165409cf0f7"/>
    <ds:schemaRef ds:uri="a10dc3af-1044-47fd-844e-4d2f101d09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7377</TotalTime>
  <Words>7491</Words>
  <Application>Microsoft Office PowerPoint</Application>
  <PresentationFormat>A4 Paper (210x297 mm)</PresentationFormat>
  <Paragraphs>679</Paragraphs>
  <Slides>26</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Trebuchet MS</vt:lpstr>
      <vt:lpstr>Calibri</vt:lpstr>
      <vt:lpstr>Arial</vt:lpstr>
      <vt:lpstr>Poppins</vt:lpstr>
      <vt:lpstr>EngineeringUK Blank with line</vt:lpstr>
      <vt:lpstr>The Big Bang Fair, 2022</vt:lpstr>
      <vt:lpstr>PowerPoint Presentation</vt:lpstr>
      <vt:lpstr>Introduction</vt:lpstr>
      <vt:lpstr>Who responded to the survey?</vt:lpstr>
      <vt:lpstr>Student and teacher experience of the Fair</vt:lpstr>
      <vt:lpstr>PowerPoint Presentation</vt:lpstr>
      <vt:lpstr>PowerPoint Presentation</vt:lpstr>
      <vt:lpstr>PowerPoint Presentation</vt:lpstr>
      <vt:lpstr>PowerPoint Presentation</vt:lpstr>
      <vt:lpstr>PowerPoint Presentation</vt:lpstr>
      <vt:lpstr>Informing, inspiring and empowering students</vt:lpstr>
      <vt:lpstr>PowerPoint Presentation</vt:lpstr>
      <vt:lpstr>PowerPoint Presentation</vt:lpstr>
      <vt:lpstr>PowerPoint Presentation</vt:lpstr>
      <vt:lpstr>PowerPoint Presentation</vt:lpstr>
      <vt:lpstr>PowerPoint Presentation</vt:lpstr>
      <vt:lpstr>PowerPoint Presentation</vt:lpstr>
      <vt:lpstr>Big Bang Unlocked</vt:lpstr>
      <vt:lpstr>Big Bang Unlocked: Who responded to the survey?</vt:lpstr>
      <vt:lpstr>PowerPoint Presentation</vt:lpstr>
      <vt:lpstr>PowerPoint Presentation</vt:lpstr>
      <vt:lpstr>PowerPoint Presentation</vt:lpstr>
      <vt:lpstr>Conclusions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Edwards</dc:creator>
  <cp:lastModifiedBy>Sarah Hamilton</cp:lastModifiedBy>
  <cp:revision>58</cp:revision>
  <dcterms:created xsi:type="dcterms:W3CDTF">2019-10-23T08:10:19Z</dcterms:created>
  <dcterms:modified xsi:type="dcterms:W3CDTF">2022-11-09T16:04:19Z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0x010100E24AD7247762C146B8339651D90E0885</vt:lpwstr>
  </property>
  <property fmtid="{D5CDD505-2E9C-101B-9397-08002B2CF9AE}" pid="3" name="MediaServiceImageTags">
    <vt:lpwstr/>
  </property>
</Properties>
</file>